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1" r:id="rId25"/>
    <p:sldId id="322" r:id="rId26"/>
    <p:sldId id="323" r:id="rId27"/>
    <p:sldId id="324" r:id="rId28"/>
    <p:sldId id="325" r:id="rId29"/>
    <p:sldId id="276" r:id="rId30"/>
    <p:sldId id="326" r:id="rId31"/>
    <p:sldId id="327" r:id="rId32"/>
    <p:sldId id="330" r:id="rId33"/>
    <p:sldId id="331" r:id="rId34"/>
    <p:sldId id="33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3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A18CE-2B5E-814C-9165-B15D339BFC8A}" type="datetimeFigureOut">
              <a:rPr lang="en-US" smtClean="0"/>
              <a:t>3/23/20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C7201-7275-FD4B-8DF7-61DBA9CAD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20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2833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7c39feb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7c39feb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1101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7c39feb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7c39feb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8284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7c39febff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7c39febff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682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7c39febff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7c39febff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5019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7c39febff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7c39febff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0942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7c39febff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7c39febff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7090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7c39febff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7c39febff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83010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7c39febff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7c39febff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46745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7c39febff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7c39febff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01863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7c39febff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7c39febff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897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7c39feb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7c39feb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55523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7c39febff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7c39febff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44012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7c39febff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7c39febff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8384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7c39febff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7c39febff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3533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7c39febff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7c39febff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80213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7c39febff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7c39febff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33489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7c39febff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7c39febff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21704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7c39febff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7c39febff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05130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7c39febff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7c39febff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63527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7c39febff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7c39febff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90650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47e312f17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47e312f17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5746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7c39feb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7c39feb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52727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46d5c2f04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46d5c2f04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31418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52671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28810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415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7c39feb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7c39feb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2413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7c39feb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7c39feb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4525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7c39feb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7c39feb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874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7c39feb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7c39feb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6788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7c39feb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7c39feb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8694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7c39feb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7c39feb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5711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D95BE-ABCB-C145-82B9-4AB72C3771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B5EF14-CD7B-FE46-BC5A-D7FCC9E9C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F4E97-CAC6-5D4A-B633-63244EA90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6CEF-B5BE-E94A-990F-EA2CBD26C578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BD646-238E-4D43-9AF0-DF8B87C7F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861D3-B71C-E048-894B-6C0A030AE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47C4-398C-784B-BEF5-1ACAB0CC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1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CE0C2-E400-FA4D-ADFC-EE6D07971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473300-CFC0-BC40-973A-820E31581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3051F-E7BF-EC44-97B7-A201B86D0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6CEF-B5BE-E94A-990F-EA2CBD26C578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43181-2A1A-0441-BB09-A9EA123A5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5B626-6BB6-144C-B031-3AC12CDAC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47C4-398C-784B-BEF5-1ACAB0CC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95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8FDB1-EF89-3E4F-B41A-C6E38AD65F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A92E1C-498B-3546-9EDB-D3561C6B1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293E2-1E5D-BB40-A559-E2541E04A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6CEF-B5BE-E94A-990F-EA2CBD26C578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27070-73B5-754E-84A5-618F002C4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E1C64-3C4A-FD46-8896-AE4C5F717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47C4-398C-784B-BEF5-1ACAB0CC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77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63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A1045-5A6D-B646-BC17-DF68D5C75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77DA3-5EB0-6148-A211-4E11EA496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F80E5-5CF5-714F-BDD4-3B1686A54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6CEF-B5BE-E94A-990F-EA2CBD26C578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558FE-13F5-714B-B0F1-64CFDDDE3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6AABC-723C-7E41-AC0A-98C3F0D0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47C4-398C-784B-BEF5-1ACAB0CC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97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FF96C-F1BB-B541-8955-48BB44AAA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C53E7-0289-F948-BF68-63F52A3BB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DD2FD-9688-0E46-B92E-9D5397BB0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6CEF-B5BE-E94A-990F-EA2CBD26C578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64F9F-C1CC-D944-9CCE-40F7F9D06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BE255-95D8-D24E-95ED-0CE7A2E9B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47C4-398C-784B-BEF5-1ACAB0CC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2485C-7CA4-9F41-A0CB-E29D1609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D9248-287D-7B44-99F7-381FEFFB58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B4EEAC-6D9F-FD48-AD39-83E8EE50F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216F2B-8C1A-A146-948D-F0BE6C969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6CEF-B5BE-E94A-990F-EA2CBD26C578}" type="datetimeFigureOut">
              <a:rPr lang="en-US" smtClean="0"/>
              <a:t>3/23/20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A5118-A0B4-2B44-9C81-74ED0EF23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6F8FA-4E1F-5C4D-A9E3-E6851B41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47C4-398C-784B-BEF5-1ACAB0CC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47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2CD1D-599F-FE4A-B7D2-46011C14C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F5B22D-C041-BD4A-B2C9-8061A9CB9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30C52B-F768-E54E-A0D0-B893B7C0C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40D2D8-37AF-8947-A119-8C0FE1C72D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8CF3BA-FDEB-8246-BE26-2F83C204FF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0DE812-0835-E345-9DE1-DB6A972B7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6CEF-B5BE-E94A-990F-EA2CBD26C578}" type="datetimeFigureOut">
              <a:rPr lang="en-US" smtClean="0"/>
              <a:t>3/23/20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7B6847-5D81-F94F-8627-E93EF787B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19C3FA-A2F8-8143-A96C-1A1BFBF0A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47C4-398C-784B-BEF5-1ACAB0CC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1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BB2E0-8894-5343-BAF1-245F4AE71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7CB3C5-9B3B-5D4E-ADE2-15ADD2F05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6CEF-B5BE-E94A-990F-EA2CBD26C578}" type="datetimeFigureOut">
              <a:rPr lang="en-US" smtClean="0"/>
              <a:t>3/23/20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AA9C48-51E6-0A4E-8C17-B72F25293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9CA8E8-702D-2544-96E9-91D97DBD0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47C4-398C-784B-BEF5-1ACAB0CC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5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70829C-32BD-7644-8D1F-4A3B3173C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6CEF-B5BE-E94A-990F-EA2CBD26C578}" type="datetimeFigureOut">
              <a:rPr lang="en-US" smtClean="0"/>
              <a:t>3/23/20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09EA8F-3FFB-474F-A399-C46112358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311D15-9E1F-7342-92DA-56EAE45A5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47C4-398C-784B-BEF5-1ACAB0CC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9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F9BED-B130-B544-A44E-15D2CADA2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D22BE-7100-8349-ABAD-E183B4565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9C91CA-3BCD-6146-9CD0-A0086E0E0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058AA-7304-AC48-A9D6-23359B75C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6CEF-B5BE-E94A-990F-EA2CBD26C578}" type="datetimeFigureOut">
              <a:rPr lang="en-US" smtClean="0"/>
              <a:t>3/23/20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CDB262-763B-0F4B-A37F-89F297849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EE3C30-3A80-524C-B765-777BDDDD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47C4-398C-784B-BEF5-1ACAB0CC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79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B240D-090B-6F48-9DDC-C5BC77A93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AFD2B5-AF53-DD41-BC2F-C712F4AF8E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C28CC1-B5FE-3B4D-8E8A-91E777BDE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E7A77-B921-DC4A-AD64-8F282786E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6CEF-B5BE-E94A-990F-EA2CBD26C578}" type="datetimeFigureOut">
              <a:rPr lang="en-US" smtClean="0"/>
              <a:t>3/23/20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BA7E26-5D81-FF4C-8A8D-91F04EEEC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A989AF-E6BF-9B4D-915F-C95BFA837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47C4-398C-784B-BEF5-1ACAB0CC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2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8A7006-D672-BF4D-8AAC-FB57626B5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3EA42-3340-0744-8D19-DD577C947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0EDA7-74DE-4943-8CF0-A1D0460B5B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16CEF-B5BE-E94A-990F-EA2CBD26C578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D8D2E-22D1-334C-830D-3530F923E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3CC53-1794-BD44-8834-E1461B0C9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147C4-398C-784B-BEF5-1ACAB0CC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1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556033" y="1874965"/>
            <a:ext cx="11360800" cy="452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GB" dirty="0"/>
              <a:t>What is the truth around </a:t>
            </a:r>
            <a:r>
              <a:rPr lang="en-GB" dirty="0" err="1"/>
              <a:t>screentime</a:t>
            </a:r>
            <a:r>
              <a:rPr lang="en-GB" dirty="0"/>
              <a:t> usage amongst Year 11’s in the UK?</a:t>
            </a:r>
          </a:p>
          <a:p>
            <a:pPr>
              <a:spcBef>
                <a:spcPts val="0"/>
              </a:spcBef>
            </a:pPr>
            <a:r>
              <a:rPr lang="en-GB" dirty="0"/>
              <a:t>In todays lesson we are going to look at this. </a:t>
            </a:r>
            <a:endParaRPr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3C5DD3C-635A-8E48-956A-5F61E3A31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67" y="65350"/>
            <a:ext cx="1271093" cy="17297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DD8E25DD-E808-124B-B15D-9E9BE4764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5740" y="162717"/>
            <a:ext cx="1271093" cy="172970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D1A6B800-7BEF-3A49-9CBF-81D5E3FFA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79" y="5312834"/>
            <a:ext cx="1031271" cy="1545167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20E38815-A342-7D42-B70B-BA677F39E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3415" y="4983035"/>
            <a:ext cx="1031271" cy="154516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DA5359B-0851-8B43-BF05-AD029E411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079" y="-1205684"/>
            <a:ext cx="11360800" cy="2736800"/>
          </a:xfrm>
          <a:noFill/>
        </p:spPr>
        <p:txBody>
          <a:bodyPr/>
          <a:lstStyle/>
          <a:p>
            <a:r>
              <a:rPr lang="en-GB" dirty="0" err="1"/>
              <a:t>SCREENTIME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516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oogle Shape;61;p14"/>
          <p:cNvGraphicFramePr/>
          <p:nvPr/>
        </p:nvGraphicFramePr>
        <p:xfrm>
          <a:off x="491656" y="464304"/>
          <a:ext cx="5305611" cy="569611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85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4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8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952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James Hornsby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4110084752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Screen time</a:t>
                      </a:r>
                      <a:r>
                        <a:rPr lang="en-GB" sz="1200" b="1" baseline="0" dirty="0"/>
                        <a:t>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baseline="0" dirty="0"/>
                        <a:t>per day (</a:t>
                      </a:r>
                      <a:r>
                        <a:rPr lang="en-GB" sz="1200" b="1" baseline="0" dirty="0" err="1"/>
                        <a:t>mins</a:t>
                      </a:r>
                      <a:r>
                        <a:rPr lang="en-GB" sz="1200" b="1" baseline="0" dirty="0"/>
                        <a:t>)</a:t>
                      </a:r>
                      <a:endParaRPr sz="12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Frequency</a:t>
                      </a:r>
                      <a:endParaRPr sz="12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Upper Limit</a:t>
                      </a:r>
                      <a:endParaRPr sz="12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Cumulative Frequency</a:t>
                      </a:r>
                      <a:endParaRPr sz="1200" b="1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0-60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1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&lt;60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61-120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3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&lt;120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121-180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&lt;180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181-240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9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&lt;240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13</a:t>
                      </a: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241-300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2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&lt;300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15</a:t>
                      </a: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301-360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3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&lt;360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18</a:t>
                      </a: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361-420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3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&lt;420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21</a:t>
                      </a: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421-480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2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&lt;480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23</a:t>
                      </a: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104641854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481-540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1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&lt;540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24</a:t>
                      </a: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3005895494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541-600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1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&lt;600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31742365"/>
                  </a:ext>
                </a:extLst>
              </a:tr>
            </a:tbl>
          </a:graphicData>
        </a:graphic>
      </p:graphicFrame>
      <p:sp>
        <p:nvSpPr>
          <p:cNvPr id="5" name="Google Shape;77;p16"/>
          <p:cNvSpPr txBox="1"/>
          <p:nvPr/>
        </p:nvSpPr>
        <p:spPr>
          <a:xfrm>
            <a:off x="6364656" y="1485587"/>
            <a:ext cx="5606000" cy="1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GB" sz="2400" dirty="0"/>
              <a:t>We are going to use a cumulative frequency graph to show screen time usage.</a:t>
            </a:r>
            <a:endParaRPr sz="2400" dirty="0"/>
          </a:p>
        </p:txBody>
      </p:sp>
      <p:sp>
        <p:nvSpPr>
          <p:cNvPr id="9" name="Google Shape;78;p16"/>
          <p:cNvSpPr txBox="1"/>
          <p:nvPr/>
        </p:nvSpPr>
        <p:spPr>
          <a:xfrm>
            <a:off x="6364656" y="2772787"/>
            <a:ext cx="5246000" cy="7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400" dirty="0"/>
              <a:t>Cumulative Frequency is when we keep a running total. </a:t>
            </a:r>
            <a:endParaRPr sz="2400" dirty="0"/>
          </a:p>
        </p:txBody>
      </p:sp>
      <p:sp>
        <p:nvSpPr>
          <p:cNvPr id="10" name="Google Shape;81;p16"/>
          <p:cNvSpPr txBox="1"/>
          <p:nvPr/>
        </p:nvSpPr>
        <p:spPr>
          <a:xfrm>
            <a:off x="6364656" y="3776884"/>
            <a:ext cx="4786400" cy="9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US" sz="2400" dirty="0"/>
              <a:t>This process is repeated until the table is completed.</a:t>
            </a:r>
          </a:p>
        </p:txBody>
      </p:sp>
    </p:spTree>
    <p:extLst>
      <p:ext uri="{BB962C8B-B14F-4D97-AF65-F5344CB8AC3E}">
        <p14:creationId xmlns:p14="http://schemas.microsoft.com/office/powerpoint/2010/main" val="496166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oogle Shape;61;p14"/>
          <p:cNvGraphicFramePr/>
          <p:nvPr/>
        </p:nvGraphicFramePr>
        <p:xfrm>
          <a:off x="491656" y="464304"/>
          <a:ext cx="5305611" cy="569611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85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4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8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952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James Hornsby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4110084752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Screen time</a:t>
                      </a:r>
                      <a:r>
                        <a:rPr lang="en-GB" sz="1200" b="1" baseline="0" dirty="0"/>
                        <a:t>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baseline="0" dirty="0"/>
                        <a:t>per day (</a:t>
                      </a:r>
                      <a:r>
                        <a:rPr lang="en-GB" sz="1200" b="1" baseline="0" dirty="0" err="1"/>
                        <a:t>mins</a:t>
                      </a:r>
                      <a:r>
                        <a:rPr lang="en-GB" sz="1200" b="1" baseline="0" dirty="0"/>
                        <a:t>)</a:t>
                      </a:r>
                      <a:endParaRPr sz="12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Frequency</a:t>
                      </a:r>
                      <a:endParaRPr sz="12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Upper Limit</a:t>
                      </a:r>
                      <a:endParaRPr sz="12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Cumulative Frequency</a:t>
                      </a:r>
                      <a:endParaRPr sz="1200" b="1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0-60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1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&lt;60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61-120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3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&lt;120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121-180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&lt;180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181-240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9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&lt;240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13</a:t>
                      </a: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241-300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2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&lt;300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15</a:t>
                      </a: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301-360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3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&lt;360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18</a:t>
                      </a: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361-420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3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&lt;420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21</a:t>
                      </a: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421-480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2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&lt;480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23</a:t>
                      </a: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104641854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481-540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1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&lt;540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24</a:t>
                      </a: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3005895494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541-600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1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&lt;600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25</a:t>
                      </a: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31742365"/>
                  </a:ext>
                </a:extLst>
              </a:tr>
            </a:tbl>
          </a:graphicData>
        </a:graphic>
      </p:graphicFrame>
      <p:sp>
        <p:nvSpPr>
          <p:cNvPr id="5" name="Google Shape;77;p16"/>
          <p:cNvSpPr txBox="1"/>
          <p:nvPr/>
        </p:nvSpPr>
        <p:spPr>
          <a:xfrm>
            <a:off x="6364656" y="1485587"/>
            <a:ext cx="5606000" cy="1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GB" sz="2400" dirty="0"/>
              <a:t>We are going to use a cumulative frequency graph to show screen time usage.</a:t>
            </a:r>
            <a:endParaRPr sz="2400" dirty="0"/>
          </a:p>
        </p:txBody>
      </p:sp>
      <p:sp>
        <p:nvSpPr>
          <p:cNvPr id="9" name="Google Shape;78;p16"/>
          <p:cNvSpPr txBox="1"/>
          <p:nvPr/>
        </p:nvSpPr>
        <p:spPr>
          <a:xfrm>
            <a:off x="6364656" y="2772787"/>
            <a:ext cx="5246000" cy="7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400" dirty="0"/>
              <a:t>Cumulative Frequency is when we keep a running total. </a:t>
            </a:r>
            <a:endParaRPr sz="2400" dirty="0"/>
          </a:p>
        </p:txBody>
      </p:sp>
      <p:sp>
        <p:nvSpPr>
          <p:cNvPr id="10" name="Google Shape;81;p16"/>
          <p:cNvSpPr txBox="1"/>
          <p:nvPr/>
        </p:nvSpPr>
        <p:spPr>
          <a:xfrm>
            <a:off x="6364656" y="3776884"/>
            <a:ext cx="4786400" cy="9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US" sz="2400" dirty="0"/>
              <a:t>This process is repeated until the table is completed.</a:t>
            </a:r>
          </a:p>
        </p:txBody>
      </p:sp>
    </p:spTree>
    <p:extLst>
      <p:ext uri="{BB962C8B-B14F-4D97-AF65-F5344CB8AC3E}">
        <p14:creationId xmlns:p14="http://schemas.microsoft.com/office/powerpoint/2010/main" val="3296652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/>
        </p:nvSpPr>
        <p:spPr>
          <a:xfrm>
            <a:off x="299055" y="5957103"/>
            <a:ext cx="648472" cy="6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333" dirty="0"/>
              <a:t>0</a:t>
            </a:r>
            <a:endParaRPr sz="1333" dirty="0"/>
          </a:p>
        </p:txBody>
      </p:sp>
      <p:sp>
        <p:nvSpPr>
          <p:cNvPr id="150" name="Google Shape;150;p22"/>
          <p:cNvSpPr txBox="1"/>
          <p:nvPr/>
        </p:nvSpPr>
        <p:spPr>
          <a:xfrm>
            <a:off x="299055" y="5395980"/>
            <a:ext cx="384285" cy="34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4</a:t>
            </a:r>
            <a:endParaRPr sz="1200" dirty="0"/>
          </a:p>
        </p:txBody>
      </p:sp>
      <p:sp>
        <p:nvSpPr>
          <p:cNvPr id="156" name="Google Shape;156;p22"/>
          <p:cNvSpPr txBox="1"/>
          <p:nvPr/>
        </p:nvSpPr>
        <p:spPr>
          <a:xfrm>
            <a:off x="914196" y="6051776"/>
            <a:ext cx="8074360" cy="33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333" dirty="0"/>
              <a:t>     </a:t>
            </a:r>
            <a:r>
              <a:rPr lang="en-GB" sz="1200" dirty="0"/>
              <a:t>60             120            180            240             300            360            420             480           540            600    </a:t>
            </a:r>
            <a:endParaRPr sz="1200" dirty="0"/>
          </a:p>
        </p:txBody>
      </p:sp>
      <p:sp>
        <p:nvSpPr>
          <p:cNvPr id="167" name="Google Shape;167;p22"/>
          <p:cNvSpPr txBox="1"/>
          <p:nvPr/>
        </p:nvSpPr>
        <p:spPr>
          <a:xfrm>
            <a:off x="1981223" y="6438746"/>
            <a:ext cx="3246500" cy="272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467" dirty="0"/>
              <a:t>Screen Time per day (</a:t>
            </a:r>
            <a:r>
              <a:rPr lang="en-GB" sz="1467" dirty="0" err="1"/>
              <a:t>mins</a:t>
            </a:r>
            <a:r>
              <a:rPr lang="en-GB" sz="1467" dirty="0"/>
              <a:t>)</a:t>
            </a:r>
            <a:endParaRPr sz="1600" dirty="0"/>
          </a:p>
        </p:txBody>
      </p:sp>
      <p:sp>
        <p:nvSpPr>
          <p:cNvPr id="168" name="Google Shape;168;p22"/>
          <p:cNvSpPr txBox="1"/>
          <p:nvPr/>
        </p:nvSpPr>
        <p:spPr>
          <a:xfrm rot="-5400000">
            <a:off x="-1799231" y="3166379"/>
            <a:ext cx="37208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600" dirty="0"/>
              <a:t>Cumulative Frequency</a:t>
            </a:r>
            <a:endParaRPr sz="1600" dirty="0"/>
          </a:p>
        </p:txBody>
      </p:sp>
      <p:graphicFrame>
        <p:nvGraphicFramePr>
          <p:cNvPr id="48" name="Google Shape;61;p14"/>
          <p:cNvGraphicFramePr/>
          <p:nvPr/>
        </p:nvGraphicFramePr>
        <p:xfrm>
          <a:off x="8642765" y="289016"/>
          <a:ext cx="3480779" cy="587899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69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952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James Hornsby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4110084752"/>
                  </a:ext>
                </a:extLst>
              </a:tr>
              <a:tr h="89404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/>
                        <a:t>Screen time</a:t>
                      </a:r>
                      <a:r>
                        <a:rPr lang="en-GB" sz="1100" b="1" baseline="0" dirty="0"/>
                        <a:t>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baseline="0" dirty="0"/>
                        <a:t>per day (</a:t>
                      </a:r>
                      <a:r>
                        <a:rPr lang="en-GB" sz="1100" b="1" baseline="0" dirty="0" err="1"/>
                        <a:t>mins</a:t>
                      </a:r>
                      <a:r>
                        <a:rPr lang="en-GB" sz="1100" b="1" baseline="0" dirty="0"/>
                        <a:t>)</a:t>
                      </a:r>
                      <a:endParaRPr sz="11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/>
                        <a:t>Frequency</a:t>
                      </a:r>
                      <a:endParaRPr sz="11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/>
                        <a:t>Upper Limit</a:t>
                      </a:r>
                      <a:endParaRPr sz="11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/>
                        <a:t>Cumulative Frequency</a:t>
                      </a:r>
                      <a:endParaRPr sz="1100" b="1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0-60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1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&lt;60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61-120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3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&lt;120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121-180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&lt;180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181-240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9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&lt;240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13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241-300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2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&lt;300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15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301-360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3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&lt;360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18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361-420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3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&lt;420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21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421-480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2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&lt;480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23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104641854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481-540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1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&lt;540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24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3005895494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541-600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1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&lt;600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25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31742365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98459" y="2408667"/>
            <a:ext cx="7906204" cy="3704149"/>
            <a:chOff x="448844" y="1806500"/>
            <a:chExt cx="5929653" cy="2778112"/>
          </a:xfrm>
        </p:grpSpPr>
        <p:pic>
          <p:nvPicPr>
            <p:cNvPr id="1030" name="Picture 6" descr="Image result for squared background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28" t="4091" r="5090" b="5489"/>
            <a:stretch/>
          </p:blipFill>
          <p:spPr bwMode="auto">
            <a:xfrm rot="5400000">
              <a:off x="1650589" y="604757"/>
              <a:ext cx="2778110" cy="5181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6" descr="Image result for squared background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29" t="81457" r="5089" b="5489"/>
            <a:stretch/>
          </p:blipFill>
          <p:spPr bwMode="auto">
            <a:xfrm rot="5400000">
              <a:off x="4615415" y="2821527"/>
              <a:ext cx="2778109" cy="7480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" name="Google Shape;150;p22"/>
          <p:cNvSpPr txBox="1"/>
          <p:nvPr/>
        </p:nvSpPr>
        <p:spPr>
          <a:xfrm>
            <a:off x="299055" y="4861593"/>
            <a:ext cx="384285" cy="34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8</a:t>
            </a:r>
            <a:endParaRPr sz="1200" dirty="0"/>
          </a:p>
        </p:txBody>
      </p:sp>
      <p:sp>
        <p:nvSpPr>
          <p:cNvPr id="54" name="Google Shape;150;p22"/>
          <p:cNvSpPr txBox="1"/>
          <p:nvPr/>
        </p:nvSpPr>
        <p:spPr>
          <a:xfrm>
            <a:off x="207569" y="4356980"/>
            <a:ext cx="475771" cy="372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12</a:t>
            </a:r>
            <a:endParaRPr sz="1200" dirty="0"/>
          </a:p>
        </p:txBody>
      </p:sp>
      <p:sp>
        <p:nvSpPr>
          <p:cNvPr id="55" name="Google Shape;150;p22"/>
          <p:cNvSpPr txBox="1"/>
          <p:nvPr/>
        </p:nvSpPr>
        <p:spPr>
          <a:xfrm>
            <a:off x="207569" y="3837434"/>
            <a:ext cx="475771" cy="351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16</a:t>
            </a:r>
            <a:endParaRPr sz="1200" dirty="0"/>
          </a:p>
        </p:txBody>
      </p:sp>
      <p:sp>
        <p:nvSpPr>
          <p:cNvPr id="56" name="Google Shape;150;p22"/>
          <p:cNvSpPr txBox="1"/>
          <p:nvPr/>
        </p:nvSpPr>
        <p:spPr>
          <a:xfrm>
            <a:off x="207570" y="3336727"/>
            <a:ext cx="471601" cy="332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20</a:t>
            </a:r>
            <a:endParaRPr sz="1200" dirty="0"/>
          </a:p>
        </p:txBody>
      </p:sp>
      <p:sp>
        <p:nvSpPr>
          <p:cNvPr id="57" name="Google Shape;150;p22"/>
          <p:cNvSpPr txBox="1"/>
          <p:nvPr/>
        </p:nvSpPr>
        <p:spPr>
          <a:xfrm>
            <a:off x="207570" y="2836021"/>
            <a:ext cx="471601" cy="332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24</a:t>
            </a:r>
            <a:endParaRPr sz="1200" dirty="0"/>
          </a:p>
        </p:txBody>
      </p:sp>
      <p:sp>
        <p:nvSpPr>
          <p:cNvPr id="58" name="Google Shape;150;p22"/>
          <p:cNvSpPr txBox="1"/>
          <p:nvPr/>
        </p:nvSpPr>
        <p:spPr>
          <a:xfrm>
            <a:off x="223470" y="2305243"/>
            <a:ext cx="523991" cy="42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28</a:t>
            </a:r>
            <a:endParaRPr sz="1200" dirty="0"/>
          </a:p>
        </p:txBody>
      </p:sp>
      <p:sp>
        <p:nvSpPr>
          <p:cNvPr id="39" name="Google Shape;165;p22"/>
          <p:cNvSpPr/>
          <p:nvPr/>
        </p:nvSpPr>
        <p:spPr>
          <a:xfrm>
            <a:off x="1271152" y="5945979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" name="Google Shape;165;p22"/>
          <p:cNvSpPr/>
          <p:nvPr/>
        </p:nvSpPr>
        <p:spPr>
          <a:xfrm>
            <a:off x="2835464" y="5566946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" name="Google Shape;165;p22"/>
          <p:cNvSpPr/>
          <p:nvPr/>
        </p:nvSpPr>
        <p:spPr>
          <a:xfrm>
            <a:off x="5911109" y="3394576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8" name="Google Shape;165;p22"/>
          <p:cNvSpPr/>
          <p:nvPr/>
        </p:nvSpPr>
        <p:spPr>
          <a:xfrm>
            <a:off x="5160459" y="3731636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" name="Google Shape;165;p22"/>
          <p:cNvSpPr/>
          <p:nvPr/>
        </p:nvSpPr>
        <p:spPr>
          <a:xfrm>
            <a:off x="6670908" y="3122715"/>
            <a:ext cx="118947" cy="118573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2" name="Google Shape;165;p22"/>
          <p:cNvSpPr/>
          <p:nvPr/>
        </p:nvSpPr>
        <p:spPr>
          <a:xfrm>
            <a:off x="7409769" y="3002275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5" name="Google Shape;165;p22"/>
          <p:cNvSpPr/>
          <p:nvPr/>
        </p:nvSpPr>
        <p:spPr>
          <a:xfrm>
            <a:off x="2069332" y="5566946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6" name="Google Shape;165;p22"/>
          <p:cNvSpPr/>
          <p:nvPr/>
        </p:nvSpPr>
        <p:spPr>
          <a:xfrm>
            <a:off x="3585051" y="4427323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7" name="Google Shape;165;p22"/>
          <p:cNvSpPr/>
          <p:nvPr/>
        </p:nvSpPr>
        <p:spPr>
          <a:xfrm>
            <a:off x="8175915" y="2876111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5" name="Google Shape;165;p22"/>
          <p:cNvSpPr/>
          <p:nvPr/>
        </p:nvSpPr>
        <p:spPr>
          <a:xfrm>
            <a:off x="4357903" y="4154942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" name="Google Shape;146;p22"/>
          <p:cNvSpPr txBox="1"/>
          <p:nvPr/>
        </p:nvSpPr>
        <p:spPr>
          <a:xfrm>
            <a:off x="485463" y="444133"/>
            <a:ext cx="7176663" cy="7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733" dirty="0"/>
              <a:t>Once you have completed the table you put the information into a cumulative frequency curve. The reason we do this is so that we can look at some key data like the median and quartiles. </a:t>
            </a:r>
            <a:endParaRPr sz="1733" dirty="0"/>
          </a:p>
        </p:txBody>
      </p:sp>
    </p:spTree>
    <p:extLst>
      <p:ext uri="{BB962C8B-B14F-4D97-AF65-F5344CB8AC3E}">
        <p14:creationId xmlns:p14="http://schemas.microsoft.com/office/powerpoint/2010/main" val="476790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/>
        </p:nvSpPr>
        <p:spPr>
          <a:xfrm>
            <a:off x="299055" y="5957103"/>
            <a:ext cx="648472" cy="6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333" dirty="0"/>
              <a:t>0</a:t>
            </a:r>
            <a:endParaRPr sz="1333" dirty="0"/>
          </a:p>
        </p:txBody>
      </p:sp>
      <p:sp>
        <p:nvSpPr>
          <p:cNvPr id="150" name="Google Shape;150;p22"/>
          <p:cNvSpPr txBox="1"/>
          <p:nvPr/>
        </p:nvSpPr>
        <p:spPr>
          <a:xfrm>
            <a:off x="299055" y="5395980"/>
            <a:ext cx="384285" cy="34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4</a:t>
            </a:r>
            <a:endParaRPr sz="1200" dirty="0"/>
          </a:p>
        </p:txBody>
      </p:sp>
      <p:sp>
        <p:nvSpPr>
          <p:cNvPr id="156" name="Google Shape;156;p22"/>
          <p:cNvSpPr txBox="1"/>
          <p:nvPr/>
        </p:nvSpPr>
        <p:spPr>
          <a:xfrm>
            <a:off x="914196" y="6051776"/>
            <a:ext cx="8074360" cy="33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333" dirty="0"/>
              <a:t>     </a:t>
            </a:r>
            <a:r>
              <a:rPr lang="en-GB" sz="1200" dirty="0"/>
              <a:t>60             120            180            240             300            360            420             480           540            600    </a:t>
            </a:r>
            <a:endParaRPr sz="1200" dirty="0"/>
          </a:p>
        </p:txBody>
      </p:sp>
      <p:sp>
        <p:nvSpPr>
          <p:cNvPr id="167" name="Google Shape;167;p22"/>
          <p:cNvSpPr txBox="1"/>
          <p:nvPr/>
        </p:nvSpPr>
        <p:spPr>
          <a:xfrm>
            <a:off x="1981223" y="6438746"/>
            <a:ext cx="3246500" cy="272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467" dirty="0"/>
              <a:t>Screen Time per day (</a:t>
            </a:r>
            <a:r>
              <a:rPr lang="en-GB" sz="1467" dirty="0" err="1"/>
              <a:t>mins</a:t>
            </a:r>
            <a:r>
              <a:rPr lang="en-GB" sz="1467" dirty="0"/>
              <a:t>)</a:t>
            </a:r>
            <a:endParaRPr sz="1600" dirty="0"/>
          </a:p>
        </p:txBody>
      </p:sp>
      <p:sp>
        <p:nvSpPr>
          <p:cNvPr id="168" name="Google Shape;168;p22"/>
          <p:cNvSpPr txBox="1"/>
          <p:nvPr/>
        </p:nvSpPr>
        <p:spPr>
          <a:xfrm rot="-5400000">
            <a:off x="-1799231" y="3166379"/>
            <a:ext cx="37208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600" dirty="0"/>
              <a:t>Cumulative Frequency</a:t>
            </a:r>
            <a:endParaRPr sz="1600" dirty="0"/>
          </a:p>
        </p:txBody>
      </p:sp>
      <p:graphicFrame>
        <p:nvGraphicFramePr>
          <p:cNvPr id="48" name="Google Shape;61;p14"/>
          <p:cNvGraphicFramePr/>
          <p:nvPr/>
        </p:nvGraphicFramePr>
        <p:xfrm>
          <a:off x="8642765" y="289016"/>
          <a:ext cx="3480779" cy="587899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69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952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James Hornsby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4110084752"/>
                  </a:ext>
                </a:extLst>
              </a:tr>
              <a:tr h="89404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/>
                        <a:t>Screen time</a:t>
                      </a:r>
                      <a:r>
                        <a:rPr lang="en-GB" sz="1100" b="1" baseline="0" dirty="0"/>
                        <a:t>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baseline="0" dirty="0"/>
                        <a:t>per day (</a:t>
                      </a:r>
                      <a:r>
                        <a:rPr lang="en-GB" sz="1100" b="1" baseline="0" dirty="0" err="1"/>
                        <a:t>mins</a:t>
                      </a:r>
                      <a:r>
                        <a:rPr lang="en-GB" sz="1100" b="1" baseline="0" dirty="0"/>
                        <a:t>)</a:t>
                      </a:r>
                      <a:endParaRPr sz="11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/>
                        <a:t>Frequency</a:t>
                      </a:r>
                      <a:endParaRPr sz="11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/>
                        <a:t>Upper Limit</a:t>
                      </a:r>
                      <a:endParaRPr sz="11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/>
                        <a:t>Cumulative Frequency</a:t>
                      </a:r>
                      <a:endParaRPr sz="1100" b="1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0-60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1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&lt;60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61-120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3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&lt;120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121-180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&lt;180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181-240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9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&lt;240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13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241-300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2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&lt;300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15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301-360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3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&lt;360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18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361-420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3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&lt;420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21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421-480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2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&lt;480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23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104641854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481-540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1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&lt;540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24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3005895494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541-600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1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&lt;600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25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31742365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98459" y="2408667"/>
            <a:ext cx="7906204" cy="3704149"/>
            <a:chOff x="448844" y="1806500"/>
            <a:chExt cx="5929653" cy="2778112"/>
          </a:xfrm>
        </p:grpSpPr>
        <p:pic>
          <p:nvPicPr>
            <p:cNvPr id="1030" name="Picture 6" descr="Image result for squared background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28" t="4091" r="5090" b="5489"/>
            <a:stretch/>
          </p:blipFill>
          <p:spPr bwMode="auto">
            <a:xfrm rot="5400000">
              <a:off x="1650589" y="604757"/>
              <a:ext cx="2778110" cy="5181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6" descr="Image result for squared background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29" t="81457" r="5089" b="5489"/>
            <a:stretch/>
          </p:blipFill>
          <p:spPr bwMode="auto">
            <a:xfrm rot="5400000">
              <a:off x="4615415" y="2821527"/>
              <a:ext cx="2778109" cy="7480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" name="Google Shape;150;p22"/>
          <p:cNvSpPr txBox="1"/>
          <p:nvPr/>
        </p:nvSpPr>
        <p:spPr>
          <a:xfrm>
            <a:off x="299055" y="4861593"/>
            <a:ext cx="384285" cy="34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8</a:t>
            </a:r>
            <a:endParaRPr sz="1200" dirty="0"/>
          </a:p>
        </p:txBody>
      </p:sp>
      <p:sp>
        <p:nvSpPr>
          <p:cNvPr id="54" name="Google Shape;150;p22"/>
          <p:cNvSpPr txBox="1"/>
          <p:nvPr/>
        </p:nvSpPr>
        <p:spPr>
          <a:xfrm>
            <a:off x="207569" y="4356980"/>
            <a:ext cx="475771" cy="372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12</a:t>
            </a:r>
            <a:endParaRPr sz="1200" dirty="0"/>
          </a:p>
        </p:txBody>
      </p:sp>
      <p:sp>
        <p:nvSpPr>
          <p:cNvPr id="55" name="Google Shape;150;p22"/>
          <p:cNvSpPr txBox="1"/>
          <p:nvPr/>
        </p:nvSpPr>
        <p:spPr>
          <a:xfrm>
            <a:off x="207569" y="3837434"/>
            <a:ext cx="475771" cy="351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16</a:t>
            </a:r>
            <a:endParaRPr sz="1200" dirty="0"/>
          </a:p>
        </p:txBody>
      </p:sp>
      <p:sp>
        <p:nvSpPr>
          <p:cNvPr id="56" name="Google Shape;150;p22"/>
          <p:cNvSpPr txBox="1"/>
          <p:nvPr/>
        </p:nvSpPr>
        <p:spPr>
          <a:xfrm>
            <a:off x="207570" y="3336727"/>
            <a:ext cx="471601" cy="332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20</a:t>
            </a:r>
            <a:endParaRPr sz="1200" dirty="0"/>
          </a:p>
        </p:txBody>
      </p:sp>
      <p:sp>
        <p:nvSpPr>
          <p:cNvPr id="57" name="Google Shape;150;p22"/>
          <p:cNvSpPr txBox="1"/>
          <p:nvPr/>
        </p:nvSpPr>
        <p:spPr>
          <a:xfrm>
            <a:off x="207570" y="2836021"/>
            <a:ext cx="471601" cy="332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24</a:t>
            </a:r>
            <a:endParaRPr sz="1200" dirty="0"/>
          </a:p>
        </p:txBody>
      </p:sp>
      <p:sp>
        <p:nvSpPr>
          <p:cNvPr id="58" name="Google Shape;150;p22"/>
          <p:cNvSpPr txBox="1"/>
          <p:nvPr/>
        </p:nvSpPr>
        <p:spPr>
          <a:xfrm>
            <a:off x="223470" y="2305243"/>
            <a:ext cx="523991" cy="42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28</a:t>
            </a:r>
            <a:endParaRPr sz="1200" dirty="0"/>
          </a:p>
        </p:txBody>
      </p:sp>
      <p:sp>
        <p:nvSpPr>
          <p:cNvPr id="39" name="Google Shape;165;p22"/>
          <p:cNvSpPr/>
          <p:nvPr/>
        </p:nvSpPr>
        <p:spPr>
          <a:xfrm>
            <a:off x="1271152" y="5945979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" name="Google Shape;165;p22"/>
          <p:cNvSpPr/>
          <p:nvPr/>
        </p:nvSpPr>
        <p:spPr>
          <a:xfrm>
            <a:off x="2835464" y="5566946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" name="Google Shape;165;p22"/>
          <p:cNvSpPr/>
          <p:nvPr/>
        </p:nvSpPr>
        <p:spPr>
          <a:xfrm>
            <a:off x="5911109" y="3394576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8" name="Google Shape;165;p22"/>
          <p:cNvSpPr/>
          <p:nvPr/>
        </p:nvSpPr>
        <p:spPr>
          <a:xfrm>
            <a:off x="5160459" y="3731636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" name="Google Shape;165;p22"/>
          <p:cNvSpPr/>
          <p:nvPr/>
        </p:nvSpPr>
        <p:spPr>
          <a:xfrm>
            <a:off x="6670908" y="3122715"/>
            <a:ext cx="118947" cy="118573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2" name="Google Shape;165;p22"/>
          <p:cNvSpPr/>
          <p:nvPr/>
        </p:nvSpPr>
        <p:spPr>
          <a:xfrm>
            <a:off x="7409769" y="3002275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5" name="Google Shape;165;p22"/>
          <p:cNvSpPr/>
          <p:nvPr/>
        </p:nvSpPr>
        <p:spPr>
          <a:xfrm>
            <a:off x="2069332" y="5566946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6" name="Google Shape;165;p22"/>
          <p:cNvSpPr/>
          <p:nvPr/>
        </p:nvSpPr>
        <p:spPr>
          <a:xfrm>
            <a:off x="3585051" y="4427323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7" name="Google Shape;165;p22"/>
          <p:cNvSpPr/>
          <p:nvPr/>
        </p:nvSpPr>
        <p:spPr>
          <a:xfrm>
            <a:off x="8175915" y="2876111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5" name="Google Shape;165;p22"/>
          <p:cNvSpPr/>
          <p:nvPr/>
        </p:nvSpPr>
        <p:spPr>
          <a:xfrm>
            <a:off x="4357903" y="4154942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" name="Freeform 1"/>
          <p:cNvSpPr/>
          <p:nvPr/>
        </p:nvSpPr>
        <p:spPr>
          <a:xfrm>
            <a:off x="574907" y="2934010"/>
            <a:ext cx="7691864" cy="3142167"/>
          </a:xfrm>
          <a:custGeom>
            <a:avLst/>
            <a:gdLst>
              <a:gd name="connsiteX0" fmla="*/ 5768898 w 5768898"/>
              <a:gd name="connsiteY0" fmla="*/ 0 h 2356625"/>
              <a:gd name="connsiteX1" fmla="*/ 5174166 w 5768898"/>
              <a:gd name="connsiteY1" fmla="*/ 96644 h 2356625"/>
              <a:gd name="connsiteX2" fmla="*/ 4624040 w 5768898"/>
              <a:gd name="connsiteY2" fmla="*/ 185854 h 2356625"/>
              <a:gd name="connsiteX3" fmla="*/ 4036742 w 5768898"/>
              <a:gd name="connsiteY3" fmla="*/ 379142 h 2356625"/>
              <a:gd name="connsiteX4" fmla="*/ 3471747 w 5768898"/>
              <a:gd name="connsiteY4" fmla="*/ 646771 h 2356625"/>
              <a:gd name="connsiteX5" fmla="*/ 2899318 w 5768898"/>
              <a:gd name="connsiteY5" fmla="*/ 973873 h 2356625"/>
              <a:gd name="connsiteX6" fmla="*/ 2304586 w 5768898"/>
              <a:gd name="connsiteY6" fmla="*/ 1167161 h 2356625"/>
              <a:gd name="connsiteX7" fmla="*/ 1806498 w 5768898"/>
              <a:gd name="connsiteY7" fmla="*/ 1955181 h 2356625"/>
              <a:gd name="connsiteX8" fmla="*/ 1174596 w 5768898"/>
              <a:gd name="connsiteY8" fmla="*/ 2036956 h 2356625"/>
              <a:gd name="connsiteX9" fmla="*/ 587298 w 5768898"/>
              <a:gd name="connsiteY9" fmla="*/ 2297152 h 2356625"/>
              <a:gd name="connsiteX10" fmla="*/ 0 w 5768898"/>
              <a:gd name="connsiteY10" fmla="*/ 2356625 h 2356625"/>
              <a:gd name="connsiteX11" fmla="*/ 0 w 5768898"/>
              <a:gd name="connsiteY11" fmla="*/ 2356625 h 235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68898" h="2356625">
                <a:moveTo>
                  <a:pt x="5768898" y="0"/>
                </a:moveTo>
                <a:lnTo>
                  <a:pt x="5174166" y="96644"/>
                </a:lnTo>
                <a:cubicBezTo>
                  <a:pt x="4983356" y="127620"/>
                  <a:pt x="4813611" y="138771"/>
                  <a:pt x="4624040" y="185854"/>
                </a:cubicBezTo>
                <a:cubicBezTo>
                  <a:pt x="4434469" y="232937"/>
                  <a:pt x="4228791" y="302323"/>
                  <a:pt x="4036742" y="379142"/>
                </a:cubicBezTo>
                <a:cubicBezTo>
                  <a:pt x="3844693" y="455961"/>
                  <a:pt x="3661318" y="547649"/>
                  <a:pt x="3471747" y="646771"/>
                </a:cubicBezTo>
                <a:cubicBezTo>
                  <a:pt x="3282176" y="745893"/>
                  <a:pt x="3093845" y="887141"/>
                  <a:pt x="2899318" y="973873"/>
                </a:cubicBezTo>
                <a:cubicBezTo>
                  <a:pt x="2704791" y="1060605"/>
                  <a:pt x="2486723" y="1003610"/>
                  <a:pt x="2304586" y="1167161"/>
                </a:cubicBezTo>
                <a:cubicBezTo>
                  <a:pt x="2122449" y="1330712"/>
                  <a:pt x="1994830" y="1810215"/>
                  <a:pt x="1806498" y="1955181"/>
                </a:cubicBezTo>
                <a:cubicBezTo>
                  <a:pt x="1618166" y="2100147"/>
                  <a:pt x="1377796" y="1979961"/>
                  <a:pt x="1174596" y="2036956"/>
                </a:cubicBezTo>
                <a:cubicBezTo>
                  <a:pt x="971396" y="2093951"/>
                  <a:pt x="783064" y="2243874"/>
                  <a:pt x="587298" y="2297152"/>
                </a:cubicBezTo>
                <a:cubicBezTo>
                  <a:pt x="391532" y="2350430"/>
                  <a:pt x="0" y="2356625"/>
                  <a:pt x="0" y="2356625"/>
                </a:cubicBezTo>
                <a:lnTo>
                  <a:pt x="0" y="2356625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9" name="Google Shape;146;p22"/>
          <p:cNvSpPr txBox="1"/>
          <p:nvPr/>
        </p:nvSpPr>
        <p:spPr>
          <a:xfrm>
            <a:off x="485463" y="444133"/>
            <a:ext cx="7176663" cy="7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733" dirty="0"/>
              <a:t>Once you have completed the table you put the information into a cumulative frequency curve. The reason we do this is so that we can look at some key data like the median and quartiles. </a:t>
            </a:r>
            <a:endParaRPr sz="1733" dirty="0"/>
          </a:p>
        </p:txBody>
      </p:sp>
    </p:spTree>
    <p:extLst>
      <p:ext uri="{BB962C8B-B14F-4D97-AF65-F5344CB8AC3E}">
        <p14:creationId xmlns:p14="http://schemas.microsoft.com/office/powerpoint/2010/main" val="370793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/>
        </p:nvSpPr>
        <p:spPr>
          <a:xfrm>
            <a:off x="299055" y="5957103"/>
            <a:ext cx="648472" cy="6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333" dirty="0"/>
              <a:t>0</a:t>
            </a:r>
            <a:endParaRPr sz="1333" dirty="0"/>
          </a:p>
        </p:txBody>
      </p:sp>
      <p:sp>
        <p:nvSpPr>
          <p:cNvPr id="150" name="Google Shape;150;p22"/>
          <p:cNvSpPr txBox="1"/>
          <p:nvPr/>
        </p:nvSpPr>
        <p:spPr>
          <a:xfrm>
            <a:off x="299055" y="5395980"/>
            <a:ext cx="384285" cy="34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4</a:t>
            </a:r>
            <a:endParaRPr sz="1200" dirty="0"/>
          </a:p>
        </p:txBody>
      </p:sp>
      <p:sp>
        <p:nvSpPr>
          <p:cNvPr id="156" name="Google Shape;156;p22"/>
          <p:cNvSpPr txBox="1"/>
          <p:nvPr/>
        </p:nvSpPr>
        <p:spPr>
          <a:xfrm>
            <a:off x="914196" y="6051776"/>
            <a:ext cx="8074360" cy="33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333" dirty="0"/>
              <a:t>     </a:t>
            </a:r>
            <a:r>
              <a:rPr lang="en-GB" sz="1200" dirty="0"/>
              <a:t>60             120            180            240             300            360            420             480           540            600    </a:t>
            </a:r>
            <a:endParaRPr sz="1200" dirty="0"/>
          </a:p>
        </p:txBody>
      </p:sp>
      <p:sp>
        <p:nvSpPr>
          <p:cNvPr id="167" name="Google Shape;167;p22"/>
          <p:cNvSpPr txBox="1"/>
          <p:nvPr/>
        </p:nvSpPr>
        <p:spPr>
          <a:xfrm>
            <a:off x="1981223" y="6438746"/>
            <a:ext cx="3246500" cy="272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467" dirty="0"/>
              <a:t>Screen Time per day (</a:t>
            </a:r>
            <a:r>
              <a:rPr lang="en-GB" sz="1467" dirty="0" err="1"/>
              <a:t>mins</a:t>
            </a:r>
            <a:r>
              <a:rPr lang="en-GB" sz="1467" dirty="0"/>
              <a:t>)</a:t>
            </a:r>
            <a:endParaRPr sz="1600" dirty="0"/>
          </a:p>
        </p:txBody>
      </p:sp>
      <p:sp>
        <p:nvSpPr>
          <p:cNvPr id="168" name="Google Shape;168;p22"/>
          <p:cNvSpPr txBox="1"/>
          <p:nvPr/>
        </p:nvSpPr>
        <p:spPr>
          <a:xfrm rot="-5400000">
            <a:off x="-1799231" y="3166379"/>
            <a:ext cx="37208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600" dirty="0"/>
              <a:t>Cumulative Frequency</a:t>
            </a:r>
            <a:endParaRPr sz="1600" dirty="0"/>
          </a:p>
        </p:txBody>
      </p:sp>
      <p:grpSp>
        <p:nvGrpSpPr>
          <p:cNvPr id="6" name="Group 5"/>
          <p:cNvGrpSpPr/>
          <p:nvPr/>
        </p:nvGrpSpPr>
        <p:grpSpPr>
          <a:xfrm>
            <a:off x="598459" y="2408667"/>
            <a:ext cx="7906204" cy="3704149"/>
            <a:chOff x="448844" y="1806500"/>
            <a:chExt cx="5929653" cy="2778112"/>
          </a:xfrm>
        </p:grpSpPr>
        <p:pic>
          <p:nvPicPr>
            <p:cNvPr id="1030" name="Picture 6" descr="Image result for squared background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28" t="4091" r="5090" b="5489"/>
            <a:stretch/>
          </p:blipFill>
          <p:spPr bwMode="auto">
            <a:xfrm rot="5400000">
              <a:off x="1650589" y="604757"/>
              <a:ext cx="2778110" cy="5181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6" descr="Image result for squared background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29" t="81457" r="5089" b="5489"/>
            <a:stretch/>
          </p:blipFill>
          <p:spPr bwMode="auto">
            <a:xfrm rot="5400000">
              <a:off x="4615415" y="2821527"/>
              <a:ext cx="2778109" cy="7480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" name="Google Shape;150;p22"/>
          <p:cNvSpPr txBox="1"/>
          <p:nvPr/>
        </p:nvSpPr>
        <p:spPr>
          <a:xfrm>
            <a:off x="299055" y="4861593"/>
            <a:ext cx="384285" cy="34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8</a:t>
            </a:r>
            <a:endParaRPr sz="1200" dirty="0"/>
          </a:p>
        </p:txBody>
      </p:sp>
      <p:sp>
        <p:nvSpPr>
          <p:cNvPr id="54" name="Google Shape;150;p22"/>
          <p:cNvSpPr txBox="1"/>
          <p:nvPr/>
        </p:nvSpPr>
        <p:spPr>
          <a:xfrm>
            <a:off x="207569" y="4356980"/>
            <a:ext cx="475771" cy="372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12</a:t>
            </a:r>
            <a:endParaRPr sz="1200" dirty="0"/>
          </a:p>
        </p:txBody>
      </p:sp>
      <p:sp>
        <p:nvSpPr>
          <p:cNvPr id="55" name="Google Shape;150;p22"/>
          <p:cNvSpPr txBox="1"/>
          <p:nvPr/>
        </p:nvSpPr>
        <p:spPr>
          <a:xfrm>
            <a:off x="207569" y="3837434"/>
            <a:ext cx="475771" cy="351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16</a:t>
            </a:r>
            <a:endParaRPr sz="1200" dirty="0"/>
          </a:p>
        </p:txBody>
      </p:sp>
      <p:sp>
        <p:nvSpPr>
          <p:cNvPr id="56" name="Google Shape;150;p22"/>
          <p:cNvSpPr txBox="1"/>
          <p:nvPr/>
        </p:nvSpPr>
        <p:spPr>
          <a:xfrm>
            <a:off x="207570" y="3336727"/>
            <a:ext cx="471601" cy="332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20</a:t>
            </a:r>
            <a:endParaRPr sz="1200" dirty="0"/>
          </a:p>
        </p:txBody>
      </p:sp>
      <p:sp>
        <p:nvSpPr>
          <p:cNvPr id="57" name="Google Shape;150;p22"/>
          <p:cNvSpPr txBox="1"/>
          <p:nvPr/>
        </p:nvSpPr>
        <p:spPr>
          <a:xfrm>
            <a:off x="207570" y="2836021"/>
            <a:ext cx="471601" cy="332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24</a:t>
            </a:r>
            <a:endParaRPr sz="1200" dirty="0"/>
          </a:p>
        </p:txBody>
      </p:sp>
      <p:sp>
        <p:nvSpPr>
          <p:cNvPr id="58" name="Google Shape;150;p22"/>
          <p:cNvSpPr txBox="1"/>
          <p:nvPr/>
        </p:nvSpPr>
        <p:spPr>
          <a:xfrm>
            <a:off x="223470" y="2305243"/>
            <a:ext cx="523991" cy="42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28</a:t>
            </a:r>
            <a:endParaRPr sz="1200" dirty="0"/>
          </a:p>
        </p:txBody>
      </p:sp>
      <p:sp>
        <p:nvSpPr>
          <p:cNvPr id="39" name="Google Shape;165;p22"/>
          <p:cNvSpPr/>
          <p:nvPr/>
        </p:nvSpPr>
        <p:spPr>
          <a:xfrm>
            <a:off x="1271152" y="5945979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" name="Google Shape;165;p22"/>
          <p:cNvSpPr/>
          <p:nvPr/>
        </p:nvSpPr>
        <p:spPr>
          <a:xfrm>
            <a:off x="2835464" y="5566946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" name="Google Shape;165;p22"/>
          <p:cNvSpPr/>
          <p:nvPr/>
        </p:nvSpPr>
        <p:spPr>
          <a:xfrm>
            <a:off x="5911109" y="3394576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8" name="Google Shape;165;p22"/>
          <p:cNvSpPr/>
          <p:nvPr/>
        </p:nvSpPr>
        <p:spPr>
          <a:xfrm>
            <a:off x="5160459" y="3731636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" name="Google Shape;165;p22"/>
          <p:cNvSpPr/>
          <p:nvPr/>
        </p:nvSpPr>
        <p:spPr>
          <a:xfrm>
            <a:off x="6670908" y="3122715"/>
            <a:ext cx="118947" cy="118573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2" name="Google Shape;165;p22"/>
          <p:cNvSpPr/>
          <p:nvPr/>
        </p:nvSpPr>
        <p:spPr>
          <a:xfrm>
            <a:off x="7409769" y="3002275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5" name="Google Shape;165;p22"/>
          <p:cNvSpPr/>
          <p:nvPr/>
        </p:nvSpPr>
        <p:spPr>
          <a:xfrm>
            <a:off x="2069332" y="5566946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6" name="Google Shape;165;p22"/>
          <p:cNvSpPr/>
          <p:nvPr/>
        </p:nvSpPr>
        <p:spPr>
          <a:xfrm>
            <a:off x="3585051" y="4427323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7" name="Google Shape;165;p22"/>
          <p:cNvSpPr/>
          <p:nvPr/>
        </p:nvSpPr>
        <p:spPr>
          <a:xfrm>
            <a:off x="8175915" y="2876111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5" name="Google Shape;165;p22"/>
          <p:cNvSpPr/>
          <p:nvPr/>
        </p:nvSpPr>
        <p:spPr>
          <a:xfrm>
            <a:off x="4357903" y="4154942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" name="Freeform 1"/>
          <p:cNvSpPr/>
          <p:nvPr/>
        </p:nvSpPr>
        <p:spPr>
          <a:xfrm>
            <a:off x="574907" y="2934010"/>
            <a:ext cx="7691864" cy="3142167"/>
          </a:xfrm>
          <a:custGeom>
            <a:avLst/>
            <a:gdLst>
              <a:gd name="connsiteX0" fmla="*/ 5768898 w 5768898"/>
              <a:gd name="connsiteY0" fmla="*/ 0 h 2356625"/>
              <a:gd name="connsiteX1" fmla="*/ 5174166 w 5768898"/>
              <a:gd name="connsiteY1" fmla="*/ 96644 h 2356625"/>
              <a:gd name="connsiteX2" fmla="*/ 4624040 w 5768898"/>
              <a:gd name="connsiteY2" fmla="*/ 185854 h 2356625"/>
              <a:gd name="connsiteX3" fmla="*/ 4036742 w 5768898"/>
              <a:gd name="connsiteY3" fmla="*/ 379142 h 2356625"/>
              <a:gd name="connsiteX4" fmla="*/ 3471747 w 5768898"/>
              <a:gd name="connsiteY4" fmla="*/ 646771 h 2356625"/>
              <a:gd name="connsiteX5" fmla="*/ 2899318 w 5768898"/>
              <a:gd name="connsiteY5" fmla="*/ 973873 h 2356625"/>
              <a:gd name="connsiteX6" fmla="*/ 2304586 w 5768898"/>
              <a:gd name="connsiteY6" fmla="*/ 1167161 h 2356625"/>
              <a:gd name="connsiteX7" fmla="*/ 1806498 w 5768898"/>
              <a:gd name="connsiteY7" fmla="*/ 1955181 h 2356625"/>
              <a:gd name="connsiteX8" fmla="*/ 1174596 w 5768898"/>
              <a:gd name="connsiteY8" fmla="*/ 2036956 h 2356625"/>
              <a:gd name="connsiteX9" fmla="*/ 587298 w 5768898"/>
              <a:gd name="connsiteY9" fmla="*/ 2297152 h 2356625"/>
              <a:gd name="connsiteX10" fmla="*/ 0 w 5768898"/>
              <a:gd name="connsiteY10" fmla="*/ 2356625 h 2356625"/>
              <a:gd name="connsiteX11" fmla="*/ 0 w 5768898"/>
              <a:gd name="connsiteY11" fmla="*/ 2356625 h 235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68898" h="2356625">
                <a:moveTo>
                  <a:pt x="5768898" y="0"/>
                </a:moveTo>
                <a:lnTo>
                  <a:pt x="5174166" y="96644"/>
                </a:lnTo>
                <a:cubicBezTo>
                  <a:pt x="4983356" y="127620"/>
                  <a:pt x="4813611" y="138771"/>
                  <a:pt x="4624040" y="185854"/>
                </a:cubicBezTo>
                <a:cubicBezTo>
                  <a:pt x="4434469" y="232937"/>
                  <a:pt x="4228791" y="302323"/>
                  <a:pt x="4036742" y="379142"/>
                </a:cubicBezTo>
                <a:cubicBezTo>
                  <a:pt x="3844693" y="455961"/>
                  <a:pt x="3661318" y="547649"/>
                  <a:pt x="3471747" y="646771"/>
                </a:cubicBezTo>
                <a:cubicBezTo>
                  <a:pt x="3282176" y="745893"/>
                  <a:pt x="3093845" y="887141"/>
                  <a:pt x="2899318" y="973873"/>
                </a:cubicBezTo>
                <a:cubicBezTo>
                  <a:pt x="2704791" y="1060605"/>
                  <a:pt x="2486723" y="1003610"/>
                  <a:pt x="2304586" y="1167161"/>
                </a:cubicBezTo>
                <a:cubicBezTo>
                  <a:pt x="2122449" y="1330712"/>
                  <a:pt x="1994830" y="1810215"/>
                  <a:pt x="1806498" y="1955181"/>
                </a:cubicBezTo>
                <a:cubicBezTo>
                  <a:pt x="1618166" y="2100147"/>
                  <a:pt x="1377796" y="1979961"/>
                  <a:pt x="1174596" y="2036956"/>
                </a:cubicBezTo>
                <a:cubicBezTo>
                  <a:pt x="971396" y="2093951"/>
                  <a:pt x="783064" y="2243874"/>
                  <a:pt x="587298" y="2297152"/>
                </a:cubicBezTo>
                <a:cubicBezTo>
                  <a:pt x="391532" y="2350430"/>
                  <a:pt x="0" y="2356625"/>
                  <a:pt x="0" y="2356625"/>
                </a:cubicBezTo>
                <a:lnTo>
                  <a:pt x="0" y="2356625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9" name="Google Shape;146;p22"/>
          <p:cNvSpPr txBox="1"/>
          <p:nvPr/>
        </p:nvSpPr>
        <p:spPr>
          <a:xfrm>
            <a:off x="443370" y="739741"/>
            <a:ext cx="7176663" cy="7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733" dirty="0"/>
              <a:t>Once you have completed the table you put the information into a cumulative frequency curve. The reason we do this is so that we can look at some key data like the median and quartiles. </a:t>
            </a:r>
            <a:endParaRPr sz="1733" dirty="0"/>
          </a:p>
        </p:txBody>
      </p:sp>
      <p:sp>
        <p:nvSpPr>
          <p:cNvPr id="3" name="Rectangle 2"/>
          <p:cNvSpPr/>
          <p:nvPr/>
        </p:nvSpPr>
        <p:spPr>
          <a:xfrm>
            <a:off x="407286" y="157222"/>
            <a:ext cx="2103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b="1" dirty="0"/>
              <a:t>James Hornsby</a:t>
            </a:r>
          </a:p>
        </p:txBody>
      </p:sp>
      <p:sp>
        <p:nvSpPr>
          <p:cNvPr id="31" name="Google Shape;235;p24"/>
          <p:cNvSpPr txBox="1"/>
          <p:nvPr/>
        </p:nvSpPr>
        <p:spPr>
          <a:xfrm>
            <a:off x="8855384" y="2305243"/>
            <a:ext cx="2870745" cy="779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733" dirty="0"/>
              <a:t>Half of 25 is 12.5 so this is where we draw the line for the median.</a:t>
            </a:r>
            <a:endParaRPr sz="1733" dirty="0"/>
          </a:p>
        </p:txBody>
      </p:sp>
      <p:sp>
        <p:nvSpPr>
          <p:cNvPr id="32" name="Google Shape;237;p24"/>
          <p:cNvSpPr txBox="1"/>
          <p:nvPr/>
        </p:nvSpPr>
        <p:spPr>
          <a:xfrm>
            <a:off x="8963127" y="4087421"/>
            <a:ext cx="2978207" cy="64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733" dirty="0"/>
              <a:t>Estimate for Median = 235</a:t>
            </a:r>
            <a:endParaRPr sz="1733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574907" y="4533120"/>
            <a:ext cx="301014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608604" y="4517391"/>
            <a:ext cx="7097" cy="164665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Google Shape;236;p24"/>
          <p:cNvCxnSpPr>
            <a:stCxn id="31" idx="1"/>
          </p:cNvCxnSpPr>
          <p:nvPr/>
        </p:nvCxnSpPr>
        <p:spPr>
          <a:xfrm flipH="1">
            <a:off x="1506703" y="2694757"/>
            <a:ext cx="7348680" cy="1740092"/>
          </a:xfrm>
          <a:prstGeom prst="straightConnector1">
            <a:avLst/>
          </a:prstGeom>
          <a:noFill/>
          <a:ln w="12700" cap="flat" cmpd="sng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3" name="Google Shape;236;p24"/>
          <p:cNvCxnSpPr/>
          <p:nvPr/>
        </p:nvCxnSpPr>
        <p:spPr>
          <a:xfrm flipH="1">
            <a:off x="3743131" y="4563891"/>
            <a:ext cx="6268187" cy="1275656"/>
          </a:xfrm>
          <a:prstGeom prst="straightConnector1">
            <a:avLst/>
          </a:prstGeom>
          <a:noFill/>
          <a:ln w="12700" cap="flat" cmpd="sng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940025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/>
        </p:nvSpPr>
        <p:spPr>
          <a:xfrm>
            <a:off x="299055" y="5957103"/>
            <a:ext cx="648472" cy="6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333" dirty="0"/>
              <a:t>0</a:t>
            </a:r>
            <a:endParaRPr sz="1333" dirty="0"/>
          </a:p>
        </p:txBody>
      </p:sp>
      <p:sp>
        <p:nvSpPr>
          <p:cNvPr id="150" name="Google Shape;150;p22"/>
          <p:cNvSpPr txBox="1"/>
          <p:nvPr/>
        </p:nvSpPr>
        <p:spPr>
          <a:xfrm>
            <a:off x="299055" y="5395980"/>
            <a:ext cx="384285" cy="34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4</a:t>
            </a:r>
            <a:endParaRPr sz="1200" dirty="0"/>
          </a:p>
        </p:txBody>
      </p:sp>
      <p:sp>
        <p:nvSpPr>
          <p:cNvPr id="156" name="Google Shape;156;p22"/>
          <p:cNvSpPr txBox="1"/>
          <p:nvPr/>
        </p:nvSpPr>
        <p:spPr>
          <a:xfrm>
            <a:off x="914196" y="6051776"/>
            <a:ext cx="8074360" cy="33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333" dirty="0"/>
              <a:t>     </a:t>
            </a:r>
            <a:r>
              <a:rPr lang="en-GB" sz="1200" dirty="0"/>
              <a:t>60             120            180            240             300            360            420             480           540            600    </a:t>
            </a:r>
            <a:endParaRPr sz="1200" dirty="0"/>
          </a:p>
        </p:txBody>
      </p:sp>
      <p:sp>
        <p:nvSpPr>
          <p:cNvPr id="167" name="Google Shape;167;p22"/>
          <p:cNvSpPr txBox="1"/>
          <p:nvPr/>
        </p:nvSpPr>
        <p:spPr>
          <a:xfrm>
            <a:off x="1981223" y="6438746"/>
            <a:ext cx="3246500" cy="272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467" dirty="0"/>
              <a:t>Screen Time per day (</a:t>
            </a:r>
            <a:r>
              <a:rPr lang="en-GB" sz="1467" dirty="0" err="1"/>
              <a:t>mins</a:t>
            </a:r>
            <a:r>
              <a:rPr lang="en-GB" sz="1467" dirty="0"/>
              <a:t>)</a:t>
            </a:r>
            <a:endParaRPr sz="1600" dirty="0"/>
          </a:p>
        </p:txBody>
      </p:sp>
      <p:sp>
        <p:nvSpPr>
          <p:cNvPr id="168" name="Google Shape;168;p22"/>
          <p:cNvSpPr txBox="1"/>
          <p:nvPr/>
        </p:nvSpPr>
        <p:spPr>
          <a:xfrm rot="-5400000">
            <a:off x="-1799231" y="3166379"/>
            <a:ext cx="37208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600" dirty="0"/>
              <a:t>Cumulative Frequency</a:t>
            </a:r>
            <a:endParaRPr sz="1600" dirty="0"/>
          </a:p>
        </p:txBody>
      </p:sp>
      <p:grpSp>
        <p:nvGrpSpPr>
          <p:cNvPr id="6" name="Group 5"/>
          <p:cNvGrpSpPr/>
          <p:nvPr/>
        </p:nvGrpSpPr>
        <p:grpSpPr>
          <a:xfrm>
            <a:off x="598459" y="2408667"/>
            <a:ext cx="7906204" cy="3704149"/>
            <a:chOff x="448844" y="1806500"/>
            <a:chExt cx="5929653" cy="2778112"/>
          </a:xfrm>
        </p:grpSpPr>
        <p:pic>
          <p:nvPicPr>
            <p:cNvPr id="1030" name="Picture 6" descr="Image result for squared background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28" t="4091" r="5090" b="5489"/>
            <a:stretch/>
          </p:blipFill>
          <p:spPr bwMode="auto">
            <a:xfrm rot="5400000">
              <a:off x="1650589" y="604757"/>
              <a:ext cx="2778110" cy="5181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6" descr="Image result for squared background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29" t="81457" r="5089" b="5489"/>
            <a:stretch/>
          </p:blipFill>
          <p:spPr bwMode="auto">
            <a:xfrm rot="5400000">
              <a:off x="4615415" y="2821527"/>
              <a:ext cx="2778109" cy="7480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" name="Google Shape;150;p22"/>
          <p:cNvSpPr txBox="1"/>
          <p:nvPr/>
        </p:nvSpPr>
        <p:spPr>
          <a:xfrm>
            <a:off x="299055" y="4861593"/>
            <a:ext cx="384285" cy="34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8</a:t>
            </a:r>
            <a:endParaRPr sz="1200" dirty="0"/>
          </a:p>
        </p:txBody>
      </p:sp>
      <p:sp>
        <p:nvSpPr>
          <p:cNvPr id="54" name="Google Shape;150;p22"/>
          <p:cNvSpPr txBox="1"/>
          <p:nvPr/>
        </p:nvSpPr>
        <p:spPr>
          <a:xfrm>
            <a:off x="207569" y="4356980"/>
            <a:ext cx="475771" cy="372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12</a:t>
            </a:r>
            <a:endParaRPr sz="1200" dirty="0"/>
          </a:p>
        </p:txBody>
      </p:sp>
      <p:sp>
        <p:nvSpPr>
          <p:cNvPr id="55" name="Google Shape;150;p22"/>
          <p:cNvSpPr txBox="1"/>
          <p:nvPr/>
        </p:nvSpPr>
        <p:spPr>
          <a:xfrm>
            <a:off x="207569" y="3837434"/>
            <a:ext cx="475771" cy="351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16</a:t>
            </a:r>
            <a:endParaRPr sz="1200" dirty="0"/>
          </a:p>
        </p:txBody>
      </p:sp>
      <p:sp>
        <p:nvSpPr>
          <p:cNvPr id="56" name="Google Shape;150;p22"/>
          <p:cNvSpPr txBox="1"/>
          <p:nvPr/>
        </p:nvSpPr>
        <p:spPr>
          <a:xfrm>
            <a:off x="207570" y="3336727"/>
            <a:ext cx="471601" cy="332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20</a:t>
            </a:r>
            <a:endParaRPr sz="1200" dirty="0"/>
          </a:p>
        </p:txBody>
      </p:sp>
      <p:sp>
        <p:nvSpPr>
          <p:cNvPr id="57" name="Google Shape;150;p22"/>
          <p:cNvSpPr txBox="1"/>
          <p:nvPr/>
        </p:nvSpPr>
        <p:spPr>
          <a:xfrm>
            <a:off x="207570" y="2836021"/>
            <a:ext cx="471601" cy="332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24</a:t>
            </a:r>
            <a:endParaRPr sz="1200" dirty="0"/>
          </a:p>
        </p:txBody>
      </p:sp>
      <p:sp>
        <p:nvSpPr>
          <p:cNvPr id="58" name="Google Shape;150;p22"/>
          <p:cNvSpPr txBox="1"/>
          <p:nvPr/>
        </p:nvSpPr>
        <p:spPr>
          <a:xfrm>
            <a:off x="223470" y="2305243"/>
            <a:ext cx="523991" cy="42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28</a:t>
            </a:r>
            <a:endParaRPr sz="1200" dirty="0"/>
          </a:p>
        </p:txBody>
      </p:sp>
      <p:sp>
        <p:nvSpPr>
          <p:cNvPr id="39" name="Google Shape;165;p22"/>
          <p:cNvSpPr/>
          <p:nvPr/>
        </p:nvSpPr>
        <p:spPr>
          <a:xfrm>
            <a:off x="1271152" y="5945979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" name="Google Shape;165;p22"/>
          <p:cNvSpPr/>
          <p:nvPr/>
        </p:nvSpPr>
        <p:spPr>
          <a:xfrm>
            <a:off x="2835464" y="5566946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" name="Google Shape;165;p22"/>
          <p:cNvSpPr/>
          <p:nvPr/>
        </p:nvSpPr>
        <p:spPr>
          <a:xfrm>
            <a:off x="5911109" y="3394576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8" name="Google Shape;165;p22"/>
          <p:cNvSpPr/>
          <p:nvPr/>
        </p:nvSpPr>
        <p:spPr>
          <a:xfrm>
            <a:off x="5160459" y="3731636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" name="Google Shape;165;p22"/>
          <p:cNvSpPr/>
          <p:nvPr/>
        </p:nvSpPr>
        <p:spPr>
          <a:xfrm>
            <a:off x="6670908" y="3122715"/>
            <a:ext cx="118947" cy="118573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2" name="Google Shape;165;p22"/>
          <p:cNvSpPr/>
          <p:nvPr/>
        </p:nvSpPr>
        <p:spPr>
          <a:xfrm>
            <a:off x="7409769" y="3002275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5" name="Google Shape;165;p22"/>
          <p:cNvSpPr/>
          <p:nvPr/>
        </p:nvSpPr>
        <p:spPr>
          <a:xfrm>
            <a:off x="2069332" y="5566946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6" name="Google Shape;165;p22"/>
          <p:cNvSpPr/>
          <p:nvPr/>
        </p:nvSpPr>
        <p:spPr>
          <a:xfrm>
            <a:off x="3585051" y="4427323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7" name="Google Shape;165;p22"/>
          <p:cNvSpPr/>
          <p:nvPr/>
        </p:nvSpPr>
        <p:spPr>
          <a:xfrm>
            <a:off x="8175915" y="2876111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5" name="Google Shape;165;p22"/>
          <p:cNvSpPr/>
          <p:nvPr/>
        </p:nvSpPr>
        <p:spPr>
          <a:xfrm>
            <a:off x="4357903" y="4154942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" name="Freeform 1"/>
          <p:cNvSpPr/>
          <p:nvPr/>
        </p:nvSpPr>
        <p:spPr>
          <a:xfrm>
            <a:off x="574907" y="2934010"/>
            <a:ext cx="7691864" cy="3142167"/>
          </a:xfrm>
          <a:custGeom>
            <a:avLst/>
            <a:gdLst>
              <a:gd name="connsiteX0" fmla="*/ 5768898 w 5768898"/>
              <a:gd name="connsiteY0" fmla="*/ 0 h 2356625"/>
              <a:gd name="connsiteX1" fmla="*/ 5174166 w 5768898"/>
              <a:gd name="connsiteY1" fmla="*/ 96644 h 2356625"/>
              <a:gd name="connsiteX2" fmla="*/ 4624040 w 5768898"/>
              <a:gd name="connsiteY2" fmla="*/ 185854 h 2356625"/>
              <a:gd name="connsiteX3" fmla="*/ 4036742 w 5768898"/>
              <a:gd name="connsiteY3" fmla="*/ 379142 h 2356625"/>
              <a:gd name="connsiteX4" fmla="*/ 3471747 w 5768898"/>
              <a:gd name="connsiteY4" fmla="*/ 646771 h 2356625"/>
              <a:gd name="connsiteX5" fmla="*/ 2899318 w 5768898"/>
              <a:gd name="connsiteY5" fmla="*/ 973873 h 2356625"/>
              <a:gd name="connsiteX6" fmla="*/ 2304586 w 5768898"/>
              <a:gd name="connsiteY6" fmla="*/ 1167161 h 2356625"/>
              <a:gd name="connsiteX7" fmla="*/ 1806498 w 5768898"/>
              <a:gd name="connsiteY7" fmla="*/ 1955181 h 2356625"/>
              <a:gd name="connsiteX8" fmla="*/ 1174596 w 5768898"/>
              <a:gd name="connsiteY8" fmla="*/ 2036956 h 2356625"/>
              <a:gd name="connsiteX9" fmla="*/ 587298 w 5768898"/>
              <a:gd name="connsiteY9" fmla="*/ 2297152 h 2356625"/>
              <a:gd name="connsiteX10" fmla="*/ 0 w 5768898"/>
              <a:gd name="connsiteY10" fmla="*/ 2356625 h 2356625"/>
              <a:gd name="connsiteX11" fmla="*/ 0 w 5768898"/>
              <a:gd name="connsiteY11" fmla="*/ 2356625 h 235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68898" h="2356625">
                <a:moveTo>
                  <a:pt x="5768898" y="0"/>
                </a:moveTo>
                <a:lnTo>
                  <a:pt x="5174166" y="96644"/>
                </a:lnTo>
                <a:cubicBezTo>
                  <a:pt x="4983356" y="127620"/>
                  <a:pt x="4813611" y="138771"/>
                  <a:pt x="4624040" y="185854"/>
                </a:cubicBezTo>
                <a:cubicBezTo>
                  <a:pt x="4434469" y="232937"/>
                  <a:pt x="4228791" y="302323"/>
                  <a:pt x="4036742" y="379142"/>
                </a:cubicBezTo>
                <a:cubicBezTo>
                  <a:pt x="3844693" y="455961"/>
                  <a:pt x="3661318" y="547649"/>
                  <a:pt x="3471747" y="646771"/>
                </a:cubicBezTo>
                <a:cubicBezTo>
                  <a:pt x="3282176" y="745893"/>
                  <a:pt x="3093845" y="887141"/>
                  <a:pt x="2899318" y="973873"/>
                </a:cubicBezTo>
                <a:cubicBezTo>
                  <a:pt x="2704791" y="1060605"/>
                  <a:pt x="2486723" y="1003610"/>
                  <a:pt x="2304586" y="1167161"/>
                </a:cubicBezTo>
                <a:cubicBezTo>
                  <a:pt x="2122449" y="1330712"/>
                  <a:pt x="1994830" y="1810215"/>
                  <a:pt x="1806498" y="1955181"/>
                </a:cubicBezTo>
                <a:cubicBezTo>
                  <a:pt x="1618166" y="2100147"/>
                  <a:pt x="1377796" y="1979961"/>
                  <a:pt x="1174596" y="2036956"/>
                </a:cubicBezTo>
                <a:cubicBezTo>
                  <a:pt x="971396" y="2093951"/>
                  <a:pt x="783064" y="2243874"/>
                  <a:pt x="587298" y="2297152"/>
                </a:cubicBezTo>
                <a:cubicBezTo>
                  <a:pt x="391532" y="2350430"/>
                  <a:pt x="0" y="2356625"/>
                  <a:pt x="0" y="2356625"/>
                </a:cubicBezTo>
                <a:lnTo>
                  <a:pt x="0" y="2356625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9" name="Google Shape;146;p22"/>
          <p:cNvSpPr txBox="1"/>
          <p:nvPr/>
        </p:nvSpPr>
        <p:spPr>
          <a:xfrm>
            <a:off x="443370" y="739741"/>
            <a:ext cx="7176663" cy="7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733" dirty="0"/>
              <a:t>Once you have completed the table you put the information into a cumulative frequency curve. The reason we do this is so that we can look at some key data like the median and quartiles. </a:t>
            </a:r>
            <a:endParaRPr sz="1733" dirty="0"/>
          </a:p>
        </p:txBody>
      </p:sp>
      <p:sp>
        <p:nvSpPr>
          <p:cNvPr id="3" name="Rectangle 2"/>
          <p:cNvSpPr/>
          <p:nvPr/>
        </p:nvSpPr>
        <p:spPr>
          <a:xfrm>
            <a:off x="407286" y="157222"/>
            <a:ext cx="2103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b="1" dirty="0"/>
              <a:t>James Hornsby</a:t>
            </a:r>
          </a:p>
        </p:txBody>
      </p:sp>
      <p:sp>
        <p:nvSpPr>
          <p:cNvPr id="31" name="Google Shape;235;p24"/>
          <p:cNvSpPr txBox="1"/>
          <p:nvPr/>
        </p:nvSpPr>
        <p:spPr>
          <a:xfrm>
            <a:off x="8855384" y="2305242"/>
            <a:ext cx="2870745" cy="1532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733" dirty="0"/>
              <a:t>A quarter of 25 is 6.25 so this is where we draw the line for the lower quartile.</a:t>
            </a:r>
            <a:endParaRPr sz="1733" dirty="0"/>
          </a:p>
        </p:txBody>
      </p:sp>
      <p:sp>
        <p:nvSpPr>
          <p:cNvPr id="32" name="Google Shape;237;p24"/>
          <p:cNvSpPr txBox="1"/>
          <p:nvPr/>
        </p:nvSpPr>
        <p:spPr>
          <a:xfrm>
            <a:off x="8963127" y="4087421"/>
            <a:ext cx="2683703" cy="64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733" dirty="0"/>
              <a:t>Estimate for Lower Quartile = 200</a:t>
            </a:r>
            <a:endParaRPr sz="1733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98459" y="5322850"/>
            <a:ext cx="2583356" cy="324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159796" y="5310749"/>
            <a:ext cx="9856" cy="85996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Google Shape;236;p24"/>
          <p:cNvCxnSpPr>
            <a:stCxn id="31" idx="1"/>
          </p:cNvCxnSpPr>
          <p:nvPr/>
        </p:nvCxnSpPr>
        <p:spPr>
          <a:xfrm flipH="1">
            <a:off x="914196" y="3071338"/>
            <a:ext cx="7941187" cy="2165961"/>
          </a:xfrm>
          <a:prstGeom prst="straightConnector1">
            <a:avLst/>
          </a:prstGeom>
          <a:noFill/>
          <a:ln w="12700" cap="flat" cmpd="sng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3" name="Google Shape;236;p24"/>
          <p:cNvCxnSpPr/>
          <p:nvPr/>
        </p:nvCxnSpPr>
        <p:spPr>
          <a:xfrm flipH="1">
            <a:off x="3239542" y="4855534"/>
            <a:ext cx="6147308" cy="1063359"/>
          </a:xfrm>
          <a:prstGeom prst="straightConnector1">
            <a:avLst/>
          </a:prstGeom>
          <a:noFill/>
          <a:ln w="12700" cap="flat" cmpd="sng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194409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/>
        </p:nvSpPr>
        <p:spPr>
          <a:xfrm>
            <a:off x="299055" y="5957103"/>
            <a:ext cx="648472" cy="6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333" dirty="0"/>
              <a:t>0</a:t>
            </a:r>
            <a:endParaRPr sz="1333" dirty="0"/>
          </a:p>
        </p:txBody>
      </p:sp>
      <p:sp>
        <p:nvSpPr>
          <p:cNvPr id="150" name="Google Shape;150;p22"/>
          <p:cNvSpPr txBox="1"/>
          <p:nvPr/>
        </p:nvSpPr>
        <p:spPr>
          <a:xfrm>
            <a:off x="299055" y="5395980"/>
            <a:ext cx="384285" cy="34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4</a:t>
            </a:r>
            <a:endParaRPr sz="1200" dirty="0"/>
          </a:p>
        </p:txBody>
      </p:sp>
      <p:sp>
        <p:nvSpPr>
          <p:cNvPr id="156" name="Google Shape;156;p22"/>
          <p:cNvSpPr txBox="1"/>
          <p:nvPr/>
        </p:nvSpPr>
        <p:spPr>
          <a:xfrm>
            <a:off x="914196" y="6051776"/>
            <a:ext cx="8074360" cy="33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333" dirty="0"/>
              <a:t>     </a:t>
            </a:r>
            <a:r>
              <a:rPr lang="en-GB" sz="1200" dirty="0"/>
              <a:t>60             120            180            240             300            360            420             480           540            600    </a:t>
            </a:r>
            <a:endParaRPr sz="1200" dirty="0"/>
          </a:p>
        </p:txBody>
      </p:sp>
      <p:sp>
        <p:nvSpPr>
          <p:cNvPr id="167" name="Google Shape;167;p22"/>
          <p:cNvSpPr txBox="1"/>
          <p:nvPr/>
        </p:nvSpPr>
        <p:spPr>
          <a:xfrm>
            <a:off x="1981223" y="6438746"/>
            <a:ext cx="3246500" cy="272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467" dirty="0"/>
              <a:t>Screen Time per day (</a:t>
            </a:r>
            <a:r>
              <a:rPr lang="en-GB" sz="1467" dirty="0" err="1"/>
              <a:t>mins</a:t>
            </a:r>
            <a:r>
              <a:rPr lang="en-GB" sz="1467" dirty="0"/>
              <a:t>)</a:t>
            </a:r>
            <a:endParaRPr sz="1600" dirty="0"/>
          </a:p>
        </p:txBody>
      </p:sp>
      <p:sp>
        <p:nvSpPr>
          <p:cNvPr id="168" name="Google Shape;168;p22"/>
          <p:cNvSpPr txBox="1"/>
          <p:nvPr/>
        </p:nvSpPr>
        <p:spPr>
          <a:xfrm rot="-5400000">
            <a:off x="-1799231" y="3166379"/>
            <a:ext cx="37208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600" dirty="0"/>
              <a:t>Cumulative Frequency</a:t>
            </a:r>
            <a:endParaRPr sz="1600" dirty="0"/>
          </a:p>
        </p:txBody>
      </p:sp>
      <p:grpSp>
        <p:nvGrpSpPr>
          <p:cNvPr id="6" name="Group 5"/>
          <p:cNvGrpSpPr/>
          <p:nvPr/>
        </p:nvGrpSpPr>
        <p:grpSpPr>
          <a:xfrm>
            <a:off x="598459" y="2408667"/>
            <a:ext cx="7906204" cy="3704149"/>
            <a:chOff x="448844" y="1806500"/>
            <a:chExt cx="5929653" cy="2778112"/>
          </a:xfrm>
        </p:grpSpPr>
        <p:pic>
          <p:nvPicPr>
            <p:cNvPr id="1030" name="Picture 6" descr="Image result for squared background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28" t="4091" r="5090" b="5489"/>
            <a:stretch/>
          </p:blipFill>
          <p:spPr bwMode="auto">
            <a:xfrm rot="5400000">
              <a:off x="1650589" y="604757"/>
              <a:ext cx="2778110" cy="5181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6" descr="Image result for squared background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29" t="81457" r="5089" b="5489"/>
            <a:stretch/>
          </p:blipFill>
          <p:spPr bwMode="auto">
            <a:xfrm rot="5400000">
              <a:off x="4615415" y="2821527"/>
              <a:ext cx="2778109" cy="7480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" name="Google Shape;150;p22"/>
          <p:cNvSpPr txBox="1"/>
          <p:nvPr/>
        </p:nvSpPr>
        <p:spPr>
          <a:xfrm>
            <a:off x="299055" y="4861593"/>
            <a:ext cx="384285" cy="34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8</a:t>
            </a:r>
            <a:endParaRPr sz="1200" dirty="0"/>
          </a:p>
        </p:txBody>
      </p:sp>
      <p:sp>
        <p:nvSpPr>
          <p:cNvPr id="54" name="Google Shape;150;p22"/>
          <p:cNvSpPr txBox="1"/>
          <p:nvPr/>
        </p:nvSpPr>
        <p:spPr>
          <a:xfrm>
            <a:off x="207569" y="4356980"/>
            <a:ext cx="475771" cy="372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12</a:t>
            </a:r>
            <a:endParaRPr sz="1200" dirty="0"/>
          </a:p>
        </p:txBody>
      </p:sp>
      <p:sp>
        <p:nvSpPr>
          <p:cNvPr id="55" name="Google Shape;150;p22"/>
          <p:cNvSpPr txBox="1"/>
          <p:nvPr/>
        </p:nvSpPr>
        <p:spPr>
          <a:xfrm>
            <a:off x="207569" y="3837434"/>
            <a:ext cx="475771" cy="351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16</a:t>
            </a:r>
            <a:endParaRPr sz="1200" dirty="0"/>
          </a:p>
        </p:txBody>
      </p:sp>
      <p:sp>
        <p:nvSpPr>
          <p:cNvPr id="56" name="Google Shape;150;p22"/>
          <p:cNvSpPr txBox="1"/>
          <p:nvPr/>
        </p:nvSpPr>
        <p:spPr>
          <a:xfrm>
            <a:off x="207570" y="3336727"/>
            <a:ext cx="471601" cy="332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20</a:t>
            </a:r>
            <a:endParaRPr sz="1200" dirty="0"/>
          </a:p>
        </p:txBody>
      </p:sp>
      <p:sp>
        <p:nvSpPr>
          <p:cNvPr id="57" name="Google Shape;150;p22"/>
          <p:cNvSpPr txBox="1"/>
          <p:nvPr/>
        </p:nvSpPr>
        <p:spPr>
          <a:xfrm>
            <a:off x="207570" y="2836021"/>
            <a:ext cx="471601" cy="332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24</a:t>
            </a:r>
            <a:endParaRPr sz="1200" dirty="0"/>
          </a:p>
        </p:txBody>
      </p:sp>
      <p:sp>
        <p:nvSpPr>
          <p:cNvPr id="58" name="Google Shape;150;p22"/>
          <p:cNvSpPr txBox="1"/>
          <p:nvPr/>
        </p:nvSpPr>
        <p:spPr>
          <a:xfrm>
            <a:off x="223470" y="2305243"/>
            <a:ext cx="523991" cy="42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28</a:t>
            </a:r>
            <a:endParaRPr sz="1200" dirty="0"/>
          </a:p>
        </p:txBody>
      </p:sp>
      <p:sp>
        <p:nvSpPr>
          <p:cNvPr id="39" name="Google Shape;165;p22"/>
          <p:cNvSpPr/>
          <p:nvPr/>
        </p:nvSpPr>
        <p:spPr>
          <a:xfrm>
            <a:off x="1271152" y="5945979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" name="Google Shape;165;p22"/>
          <p:cNvSpPr/>
          <p:nvPr/>
        </p:nvSpPr>
        <p:spPr>
          <a:xfrm>
            <a:off x="2835464" y="5566946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" name="Google Shape;165;p22"/>
          <p:cNvSpPr/>
          <p:nvPr/>
        </p:nvSpPr>
        <p:spPr>
          <a:xfrm>
            <a:off x="5911109" y="3394576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8" name="Google Shape;165;p22"/>
          <p:cNvSpPr/>
          <p:nvPr/>
        </p:nvSpPr>
        <p:spPr>
          <a:xfrm>
            <a:off x="5160459" y="3731636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" name="Google Shape;165;p22"/>
          <p:cNvSpPr/>
          <p:nvPr/>
        </p:nvSpPr>
        <p:spPr>
          <a:xfrm>
            <a:off x="6670908" y="3122715"/>
            <a:ext cx="118947" cy="118573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2" name="Google Shape;165;p22"/>
          <p:cNvSpPr/>
          <p:nvPr/>
        </p:nvSpPr>
        <p:spPr>
          <a:xfrm>
            <a:off x="7409769" y="3002275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5" name="Google Shape;165;p22"/>
          <p:cNvSpPr/>
          <p:nvPr/>
        </p:nvSpPr>
        <p:spPr>
          <a:xfrm>
            <a:off x="2069332" y="5566946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6" name="Google Shape;165;p22"/>
          <p:cNvSpPr/>
          <p:nvPr/>
        </p:nvSpPr>
        <p:spPr>
          <a:xfrm>
            <a:off x="3585051" y="4427323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7" name="Google Shape;165;p22"/>
          <p:cNvSpPr/>
          <p:nvPr/>
        </p:nvSpPr>
        <p:spPr>
          <a:xfrm>
            <a:off x="8175915" y="2876111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5" name="Google Shape;165;p22"/>
          <p:cNvSpPr/>
          <p:nvPr/>
        </p:nvSpPr>
        <p:spPr>
          <a:xfrm>
            <a:off x="4357903" y="4154942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" name="Freeform 1"/>
          <p:cNvSpPr/>
          <p:nvPr/>
        </p:nvSpPr>
        <p:spPr>
          <a:xfrm>
            <a:off x="574907" y="2934010"/>
            <a:ext cx="7691864" cy="3142167"/>
          </a:xfrm>
          <a:custGeom>
            <a:avLst/>
            <a:gdLst>
              <a:gd name="connsiteX0" fmla="*/ 5768898 w 5768898"/>
              <a:gd name="connsiteY0" fmla="*/ 0 h 2356625"/>
              <a:gd name="connsiteX1" fmla="*/ 5174166 w 5768898"/>
              <a:gd name="connsiteY1" fmla="*/ 96644 h 2356625"/>
              <a:gd name="connsiteX2" fmla="*/ 4624040 w 5768898"/>
              <a:gd name="connsiteY2" fmla="*/ 185854 h 2356625"/>
              <a:gd name="connsiteX3" fmla="*/ 4036742 w 5768898"/>
              <a:gd name="connsiteY3" fmla="*/ 379142 h 2356625"/>
              <a:gd name="connsiteX4" fmla="*/ 3471747 w 5768898"/>
              <a:gd name="connsiteY4" fmla="*/ 646771 h 2356625"/>
              <a:gd name="connsiteX5" fmla="*/ 2899318 w 5768898"/>
              <a:gd name="connsiteY5" fmla="*/ 973873 h 2356625"/>
              <a:gd name="connsiteX6" fmla="*/ 2304586 w 5768898"/>
              <a:gd name="connsiteY6" fmla="*/ 1167161 h 2356625"/>
              <a:gd name="connsiteX7" fmla="*/ 1806498 w 5768898"/>
              <a:gd name="connsiteY7" fmla="*/ 1955181 h 2356625"/>
              <a:gd name="connsiteX8" fmla="*/ 1174596 w 5768898"/>
              <a:gd name="connsiteY8" fmla="*/ 2036956 h 2356625"/>
              <a:gd name="connsiteX9" fmla="*/ 587298 w 5768898"/>
              <a:gd name="connsiteY9" fmla="*/ 2297152 h 2356625"/>
              <a:gd name="connsiteX10" fmla="*/ 0 w 5768898"/>
              <a:gd name="connsiteY10" fmla="*/ 2356625 h 2356625"/>
              <a:gd name="connsiteX11" fmla="*/ 0 w 5768898"/>
              <a:gd name="connsiteY11" fmla="*/ 2356625 h 235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68898" h="2356625">
                <a:moveTo>
                  <a:pt x="5768898" y="0"/>
                </a:moveTo>
                <a:lnTo>
                  <a:pt x="5174166" y="96644"/>
                </a:lnTo>
                <a:cubicBezTo>
                  <a:pt x="4983356" y="127620"/>
                  <a:pt x="4813611" y="138771"/>
                  <a:pt x="4624040" y="185854"/>
                </a:cubicBezTo>
                <a:cubicBezTo>
                  <a:pt x="4434469" y="232937"/>
                  <a:pt x="4228791" y="302323"/>
                  <a:pt x="4036742" y="379142"/>
                </a:cubicBezTo>
                <a:cubicBezTo>
                  <a:pt x="3844693" y="455961"/>
                  <a:pt x="3661318" y="547649"/>
                  <a:pt x="3471747" y="646771"/>
                </a:cubicBezTo>
                <a:cubicBezTo>
                  <a:pt x="3282176" y="745893"/>
                  <a:pt x="3093845" y="887141"/>
                  <a:pt x="2899318" y="973873"/>
                </a:cubicBezTo>
                <a:cubicBezTo>
                  <a:pt x="2704791" y="1060605"/>
                  <a:pt x="2486723" y="1003610"/>
                  <a:pt x="2304586" y="1167161"/>
                </a:cubicBezTo>
                <a:cubicBezTo>
                  <a:pt x="2122449" y="1330712"/>
                  <a:pt x="1994830" y="1810215"/>
                  <a:pt x="1806498" y="1955181"/>
                </a:cubicBezTo>
                <a:cubicBezTo>
                  <a:pt x="1618166" y="2100147"/>
                  <a:pt x="1377796" y="1979961"/>
                  <a:pt x="1174596" y="2036956"/>
                </a:cubicBezTo>
                <a:cubicBezTo>
                  <a:pt x="971396" y="2093951"/>
                  <a:pt x="783064" y="2243874"/>
                  <a:pt x="587298" y="2297152"/>
                </a:cubicBezTo>
                <a:cubicBezTo>
                  <a:pt x="391532" y="2350430"/>
                  <a:pt x="0" y="2356625"/>
                  <a:pt x="0" y="2356625"/>
                </a:cubicBezTo>
                <a:lnTo>
                  <a:pt x="0" y="2356625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9" name="Google Shape;146;p22"/>
          <p:cNvSpPr txBox="1"/>
          <p:nvPr/>
        </p:nvSpPr>
        <p:spPr>
          <a:xfrm>
            <a:off x="443370" y="739741"/>
            <a:ext cx="7176663" cy="7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733" dirty="0"/>
              <a:t>Once you have completed the table you put the information into a cumulative frequency curve. The reason we do this is so that we can look at some key data like the median and quartiles. </a:t>
            </a:r>
            <a:endParaRPr sz="1733" dirty="0"/>
          </a:p>
        </p:txBody>
      </p:sp>
      <p:sp>
        <p:nvSpPr>
          <p:cNvPr id="3" name="Rectangle 2"/>
          <p:cNvSpPr/>
          <p:nvPr/>
        </p:nvSpPr>
        <p:spPr>
          <a:xfrm>
            <a:off x="407286" y="157222"/>
            <a:ext cx="2103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b="1" dirty="0"/>
              <a:t>James Hornsby</a:t>
            </a:r>
          </a:p>
        </p:txBody>
      </p:sp>
      <p:sp>
        <p:nvSpPr>
          <p:cNvPr id="31" name="Google Shape;235;p24"/>
          <p:cNvSpPr txBox="1"/>
          <p:nvPr/>
        </p:nvSpPr>
        <p:spPr>
          <a:xfrm>
            <a:off x="8855384" y="2305242"/>
            <a:ext cx="2870745" cy="1532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733" dirty="0"/>
              <a:t>Three quarters of 25 is 18.75 so this is where we draw the line for the upper quartile.</a:t>
            </a:r>
            <a:endParaRPr sz="1733" dirty="0"/>
          </a:p>
        </p:txBody>
      </p:sp>
      <p:sp>
        <p:nvSpPr>
          <p:cNvPr id="32" name="Google Shape;237;p24"/>
          <p:cNvSpPr txBox="1"/>
          <p:nvPr/>
        </p:nvSpPr>
        <p:spPr>
          <a:xfrm>
            <a:off x="8963127" y="4087421"/>
            <a:ext cx="2683703" cy="64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733" dirty="0"/>
              <a:t>Estimate for Upper Quartile = 367</a:t>
            </a:r>
            <a:endParaRPr sz="1733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98459" y="3726215"/>
            <a:ext cx="4720080" cy="324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5294987" y="3726215"/>
            <a:ext cx="17631" cy="24533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Google Shape;236;p24"/>
          <p:cNvCxnSpPr/>
          <p:nvPr/>
        </p:nvCxnSpPr>
        <p:spPr>
          <a:xfrm flipH="1">
            <a:off x="1844939" y="2731591"/>
            <a:ext cx="7010444" cy="865003"/>
          </a:xfrm>
          <a:prstGeom prst="straightConnector1">
            <a:avLst/>
          </a:prstGeom>
          <a:noFill/>
          <a:ln w="12700" cap="flat" cmpd="sng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4" name="Google Shape;236;p24"/>
          <p:cNvCxnSpPr/>
          <p:nvPr/>
        </p:nvCxnSpPr>
        <p:spPr>
          <a:xfrm flipH="1">
            <a:off x="5384758" y="4832601"/>
            <a:ext cx="4150775" cy="872257"/>
          </a:xfrm>
          <a:prstGeom prst="straightConnector1">
            <a:avLst/>
          </a:prstGeom>
          <a:noFill/>
          <a:ln w="12700" cap="flat" cmpd="sng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418521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/>
        </p:nvSpPr>
        <p:spPr>
          <a:xfrm>
            <a:off x="485463" y="444134"/>
            <a:ext cx="7176663" cy="1450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US" sz="1600" dirty="0"/>
              <a:t>Now that we have been through an example, can you complete the table and plot the cumulative frequency curve for Four Dwellings Academy?</a:t>
            </a:r>
          </a:p>
        </p:txBody>
      </p:sp>
      <p:sp>
        <p:nvSpPr>
          <p:cNvPr id="149" name="Google Shape;149;p22"/>
          <p:cNvSpPr txBox="1"/>
          <p:nvPr/>
        </p:nvSpPr>
        <p:spPr>
          <a:xfrm>
            <a:off x="299055" y="5957103"/>
            <a:ext cx="648472" cy="6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333" dirty="0"/>
              <a:t>0</a:t>
            </a:r>
            <a:endParaRPr sz="1333" dirty="0"/>
          </a:p>
        </p:txBody>
      </p:sp>
      <p:sp>
        <p:nvSpPr>
          <p:cNvPr id="150" name="Google Shape;150;p22"/>
          <p:cNvSpPr txBox="1"/>
          <p:nvPr/>
        </p:nvSpPr>
        <p:spPr>
          <a:xfrm>
            <a:off x="299055" y="5395980"/>
            <a:ext cx="384285" cy="34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4</a:t>
            </a:r>
            <a:endParaRPr sz="1200" dirty="0"/>
          </a:p>
        </p:txBody>
      </p:sp>
      <p:sp>
        <p:nvSpPr>
          <p:cNvPr id="156" name="Google Shape;156;p22"/>
          <p:cNvSpPr txBox="1"/>
          <p:nvPr/>
        </p:nvSpPr>
        <p:spPr>
          <a:xfrm>
            <a:off x="914196" y="6051776"/>
            <a:ext cx="8074360" cy="33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333" dirty="0"/>
              <a:t>     </a:t>
            </a:r>
            <a:r>
              <a:rPr lang="en-GB" sz="1200" dirty="0"/>
              <a:t>60             120            180            240             300            360            420             480           540            600    </a:t>
            </a:r>
            <a:endParaRPr sz="1200" dirty="0"/>
          </a:p>
        </p:txBody>
      </p:sp>
      <p:sp>
        <p:nvSpPr>
          <p:cNvPr id="167" name="Google Shape;167;p22"/>
          <p:cNvSpPr txBox="1"/>
          <p:nvPr/>
        </p:nvSpPr>
        <p:spPr>
          <a:xfrm>
            <a:off x="1981223" y="6438746"/>
            <a:ext cx="3246500" cy="272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467" dirty="0"/>
              <a:t>Screen Time per day (</a:t>
            </a:r>
            <a:r>
              <a:rPr lang="en-GB" sz="1467" dirty="0" err="1"/>
              <a:t>mins</a:t>
            </a:r>
            <a:r>
              <a:rPr lang="en-GB" sz="1467" dirty="0"/>
              <a:t>)</a:t>
            </a:r>
            <a:endParaRPr sz="1600" dirty="0"/>
          </a:p>
        </p:txBody>
      </p:sp>
      <p:sp>
        <p:nvSpPr>
          <p:cNvPr id="168" name="Google Shape;168;p22"/>
          <p:cNvSpPr txBox="1"/>
          <p:nvPr/>
        </p:nvSpPr>
        <p:spPr>
          <a:xfrm rot="-5400000">
            <a:off x="-1799231" y="3166379"/>
            <a:ext cx="37208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600" dirty="0"/>
              <a:t>Cumulative Frequency</a:t>
            </a:r>
            <a:endParaRPr sz="1600" dirty="0"/>
          </a:p>
        </p:txBody>
      </p:sp>
      <p:graphicFrame>
        <p:nvGraphicFramePr>
          <p:cNvPr id="48" name="Google Shape;61;p14"/>
          <p:cNvGraphicFramePr/>
          <p:nvPr/>
        </p:nvGraphicFramePr>
        <p:xfrm>
          <a:off x="8642765" y="289016"/>
          <a:ext cx="3480779" cy="587899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69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952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Four Dwellings Academy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4110084752"/>
                  </a:ext>
                </a:extLst>
              </a:tr>
              <a:tr h="89404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/>
                        <a:t>Screen time</a:t>
                      </a:r>
                      <a:r>
                        <a:rPr lang="en-GB" sz="1100" b="1" baseline="0" dirty="0"/>
                        <a:t>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baseline="0" dirty="0"/>
                        <a:t>per day (</a:t>
                      </a:r>
                      <a:r>
                        <a:rPr lang="en-GB" sz="1100" b="1" baseline="0" dirty="0" err="1"/>
                        <a:t>mins</a:t>
                      </a:r>
                      <a:r>
                        <a:rPr lang="en-GB" sz="1100" b="1" baseline="0" dirty="0"/>
                        <a:t>)</a:t>
                      </a:r>
                      <a:endParaRPr sz="11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/>
                        <a:t>Frequency</a:t>
                      </a:r>
                      <a:endParaRPr sz="11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/>
                        <a:t>Upper Limit</a:t>
                      </a:r>
                      <a:endParaRPr sz="11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/>
                        <a:t>Cumulative Frequency</a:t>
                      </a:r>
                      <a:endParaRPr sz="1100" b="1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0-60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4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&lt;60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61-120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3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&lt;120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121-180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5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&lt;180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181-240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7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&lt;240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241-300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5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&lt;300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301-360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2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&lt;360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361-420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2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&lt;420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421-480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1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&lt;480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104641854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481-540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1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&lt;540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3005895494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541-600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&lt;600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31742365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98459" y="2408667"/>
            <a:ext cx="7906204" cy="3704149"/>
            <a:chOff x="448844" y="1806500"/>
            <a:chExt cx="5929653" cy="2778112"/>
          </a:xfrm>
        </p:grpSpPr>
        <p:pic>
          <p:nvPicPr>
            <p:cNvPr id="1030" name="Picture 6" descr="Image result for squared background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28" t="4091" r="5090" b="5489"/>
            <a:stretch/>
          </p:blipFill>
          <p:spPr bwMode="auto">
            <a:xfrm rot="5400000">
              <a:off x="1650589" y="604757"/>
              <a:ext cx="2778110" cy="5181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6" descr="Image result for squared background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29" t="81457" r="5089" b="5489"/>
            <a:stretch/>
          </p:blipFill>
          <p:spPr bwMode="auto">
            <a:xfrm rot="5400000">
              <a:off x="4615415" y="2821527"/>
              <a:ext cx="2778109" cy="7480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" name="Google Shape;150;p22"/>
          <p:cNvSpPr txBox="1"/>
          <p:nvPr/>
        </p:nvSpPr>
        <p:spPr>
          <a:xfrm>
            <a:off x="299055" y="4861593"/>
            <a:ext cx="384285" cy="34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8</a:t>
            </a:r>
            <a:endParaRPr sz="1200" dirty="0"/>
          </a:p>
        </p:txBody>
      </p:sp>
      <p:sp>
        <p:nvSpPr>
          <p:cNvPr id="54" name="Google Shape;150;p22"/>
          <p:cNvSpPr txBox="1"/>
          <p:nvPr/>
        </p:nvSpPr>
        <p:spPr>
          <a:xfrm>
            <a:off x="207569" y="4356980"/>
            <a:ext cx="475771" cy="372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12</a:t>
            </a:r>
            <a:endParaRPr sz="1200" dirty="0"/>
          </a:p>
        </p:txBody>
      </p:sp>
      <p:sp>
        <p:nvSpPr>
          <p:cNvPr id="55" name="Google Shape;150;p22"/>
          <p:cNvSpPr txBox="1"/>
          <p:nvPr/>
        </p:nvSpPr>
        <p:spPr>
          <a:xfrm>
            <a:off x="207569" y="3837434"/>
            <a:ext cx="475771" cy="351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16</a:t>
            </a:r>
            <a:endParaRPr sz="1200" dirty="0"/>
          </a:p>
        </p:txBody>
      </p:sp>
      <p:sp>
        <p:nvSpPr>
          <p:cNvPr id="56" name="Google Shape;150;p22"/>
          <p:cNvSpPr txBox="1"/>
          <p:nvPr/>
        </p:nvSpPr>
        <p:spPr>
          <a:xfrm>
            <a:off x="207570" y="3336727"/>
            <a:ext cx="471601" cy="332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20</a:t>
            </a:r>
            <a:endParaRPr sz="1200" dirty="0"/>
          </a:p>
        </p:txBody>
      </p:sp>
      <p:sp>
        <p:nvSpPr>
          <p:cNvPr id="57" name="Google Shape;150;p22"/>
          <p:cNvSpPr txBox="1"/>
          <p:nvPr/>
        </p:nvSpPr>
        <p:spPr>
          <a:xfrm>
            <a:off x="207570" y="2836021"/>
            <a:ext cx="471601" cy="332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24</a:t>
            </a:r>
            <a:endParaRPr sz="1200" dirty="0"/>
          </a:p>
        </p:txBody>
      </p:sp>
      <p:sp>
        <p:nvSpPr>
          <p:cNvPr id="58" name="Google Shape;150;p22"/>
          <p:cNvSpPr txBox="1"/>
          <p:nvPr/>
        </p:nvSpPr>
        <p:spPr>
          <a:xfrm>
            <a:off x="223470" y="2305243"/>
            <a:ext cx="523991" cy="42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28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1467841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146;p22"/>
          <p:cNvSpPr txBox="1"/>
          <p:nvPr/>
        </p:nvSpPr>
        <p:spPr>
          <a:xfrm>
            <a:off x="485463" y="444133"/>
            <a:ext cx="7176663" cy="781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US" sz="1600" dirty="0"/>
              <a:t>Now that we have been through an example. Can you complete the table and plot the cumulative frequency curve for Four Dwellings Academy</a:t>
            </a:r>
          </a:p>
        </p:txBody>
      </p:sp>
      <p:sp>
        <p:nvSpPr>
          <p:cNvPr id="149" name="Google Shape;149;p22"/>
          <p:cNvSpPr txBox="1"/>
          <p:nvPr/>
        </p:nvSpPr>
        <p:spPr>
          <a:xfrm>
            <a:off x="299055" y="5957103"/>
            <a:ext cx="648472" cy="6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333" dirty="0"/>
              <a:t>0</a:t>
            </a:r>
            <a:endParaRPr sz="1333" dirty="0"/>
          </a:p>
        </p:txBody>
      </p:sp>
      <p:sp>
        <p:nvSpPr>
          <p:cNvPr id="150" name="Google Shape;150;p22"/>
          <p:cNvSpPr txBox="1"/>
          <p:nvPr/>
        </p:nvSpPr>
        <p:spPr>
          <a:xfrm>
            <a:off x="299055" y="5395980"/>
            <a:ext cx="384285" cy="34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4</a:t>
            </a:r>
            <a:endParaRPr sz="1200" dirty="0"/>
          </a:p>
        </p:txBody>
      </p:sp>
      <p:sp>
        <p:nvSpPr>
          <p:cNvPr id="156" name="Google Shape;156;p22"/>
          <p:cNvSpPr txBox="1"/>
          <p:nvPr/>
        </p:nvSpPr>
        <p:spPr>
          <a:xfrm>
            <a:off x="914196" y="6051776"/>
            <a:ext cx="8074360" cy="33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333" dirty="0"/>
              <a:t>     </a:t>
            </a:r>
            <a:r>
              <a:rPr lang="en-GB" sz="1200" dirty="0"/>
              <a:t>60             120            180            240             300            360            420             480           540            600    </a:t>
            </a:r>
            <a:endParaRPr sz="1200" dirty="0"/>
          </a:p>
        </p:txBody>
      </p:sp>
      <p:sp>
        <p:nvSpPr>
          <p:cNvPr id="167" name="Google Shape;167;p22"/>
          <p:cNvSpPr txBox="1"/>
          <p:nvPr/>
        </p:nvSpPr>
        <p:spPr>
          <a:xfrm>
            <a:off x="1981223" y="6438746"/>
            <a:ext cx="3246500" cy="272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467" dirty="0"/>
              <a:t>Screen Time per day (</a:t>
            </a:r>
            <a:r>
              <a:rPr lang="en-GB" sz="1467" dirty="0" err="1"/>
              <a:t>mins</a:t>
            </a:r>
            <a:r>
              <a:rPr lang="en-GB" sz="1467" dirty="0"/>
              <a:t>)</a:t>
            </a:r>
            <a:endParaRPr sz="1600" dirty="0"/>
          </a:p>
        </p:txBody>
      </p:sp>
      <p:sp>
        <p:nvSpPr>
          <p:cNvPr id="168" name="Google Shape;168;p22"/>
          <p:cNvSpPr txBox="1"/>
          <p:nvPr/>
        </p:nvSpPr>
        <p:spPr>
          <a:xfrm rot="-5400000">
            <a:off x="-1799231" y="3166379"/>
            <a:ext cx="37208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600" dirty="0"/>
              <a:t>Cumulative Frequency</a:t>
            </a:r>
            <a:endParaRPr sz="1600" dirty="0"/>
          </a:p>
        </p:txBody>
      </p:sp>
      <p:grpSp>
        <p:nvGrpSpPr>
          <p:cNvPr id="6" name="Group 5"/>
          <p:cNvGrpSpPr/>
          <p:nvPr/>
        </p:nvGrpSpPr>
        <p:grpSpPr>
          <a:xfrm>
            <a:off x="598460" y="1794107"/>
            <a:ext cx="7906201" cy="4318709"/>
            <a:chOff x="448844" y="1345580"/>
            <a:chExt cx="5929651" cy="3239032"/>
          </a:xfrm>
        </p:grpSpPr>
        <p:pic>
          <p:nvPicPr>
            <p:cNvPr id="1030" name="Picture 6" descr="Image result for squared background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49" t="4091" r="5090" b="5489"/>
            <a:stretch/>
          </p:blipFill>
          <p:spPr bwMode="auto">
            <a:xfrm rot="5400000">
              <a:off x="1420128" y="374296"/>
              <a:ext cx="3239032" cy="5181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6" descr="Image result for squared background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51" t="81457" r="5088" b="5489"/>
            <a:stretch/>
          </p:blipFill>
          <p:spPr bwMode="auto">
            <a:xfrm rot="5400000">
              <a:off x="4384953" y="2591067"/>
              <a:ext cx="3239029" cy="7480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" name="Google Shape;150;p22"/>
          <p:cNvSpPr txBox="1"/>
          <p:nvPr/>
        </p:nvSpPr>
        <p:spPr>
          <a:xfrm>
            <a:off x="299055" y="4861593"/>
            <a:ext cx="384285" cy="34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8</a:t>
            </a:r>
            <a:endParaRPr sz="1200" dirty="0"/>
          </a:p>
        </p:txBody>
      </p:sp>
      <p:sp>
        <p:nvSpPr>
          <p:cNvPr id="54" name="Google Shape;150;p22"/>
          <p:cNvSpPr txBox="1"/>
          <p:nvPr/>
        </p:nvSpPr>
        <p:spPr>
          <a:xfrm>
            <a:off x="207569" y="4356980"/>
            <a:ext cx="475771" cy="372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12</a:t>
            </a:r>
            <a:endParaRPr sz="1200" dirty="0"/>
          </a:p>
        </p:txBody>
      </p:sp>
      <p:sp>
        <p:nvSpPr>
          <p:cNvPr id="55" name="Google Shape;150;p22"/>
          <p:cNvSpPr txBox="1"/>
          <p:nvPr/>
        </p:nvSpPr>
        <p:spPr>
          <a:xfrm>
            <a:off x="207569" y="3837434"/>
            <a:ext cx="475771" cy="351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16</a:t>
            </a:r>
            <a:endParaRPr sz="1200" dirty="0"/>
          </a:p>
        </p:txBody>
      </p:sp>
      <p:sp>
        <p:nvSpPr>
          <p:cNvPr id="56" name="Google Shape;150;p22"/>
          <p:cNvSpPr txBox="1"/>
          <p:nvPr/>
        </p:nvSpPr>
        <p:spPr>
          <a:xfrm>
            <a:off x="207570" y="3336727"/>
            <a:ext cx="471601" cy="332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20</a:t>
            </a:r>
            <a:endParaRPr sz="1200" dirty="0"/>
          </a:p>
        </p:txBody>
      </p:sp>
      <p:sp>
        <p:nvSpPr>
          <p:cNvPr id="57" name="Google Shape;150;p22"/>
          <p:cNvSpPr txBox="1"/>
          <p:nvPr/>
        </p:nvSpPr>
        <p:spPr>
          <a:xfrm>
            <a:off x="207570" y="2836021"/>
            <a:ext cx="471601" cy="332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24</a:t>
            </a:r>
            <a:endParaRPr sz="1200" dirty="0"/>
          </a:p>
        </p:txBody>
      </p:sp>
      <p:sp>
        <p:nvSpPr>
          <p:cNvPr id="58" name="Google Shape;150;p22"/>
          <p:cNvSpPr txBox="1"/>
          <p:nvPr/>
        </p:nvSpPr>
        <p:spPr>
          <a:xfrm>
            <a:off x="223470" y="2305243"/>
            <a:ext cx="523991" cy="42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28</a:t>
            </a:r>
            <a:endParaRPr sz="1200" dirty="0"/>
          </a:p>
        </p:txBody>
      </p:sp>
      <p:sp>
        <p:nvSpPr>
          <p:cNvPr id="39" name="Google Shape;165;p22"/>
          <p:cNvSpPr/>
          <p:nvPr/>
        </p:nvSpPr>
        <p:spPr>
          <a:xfrm>
            <a:off x="1294481" y="5564020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" name="Google Shape;165;p22"/>
          <p:cNvSpPr/>
          <p:nvPr/>
        </p:nvSpPr>
        <p:spPr>
          <a:xfrm>
            <a:off x="2830477" y="4535338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" name="Google Shape;165;p22"/>
          <p:cNvSpPr/>
          <p:nvPr/>
        </p:nvSpPr>
        <p:spPr>
          <a:xfrm>
            <a:off x="6691173" y="2204584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8" name="Google Shape;165;p22"/>
          <p:cNvSpPr/>
          <p:nvPr/>
        </p:nvSpPr>
        <p:spPr>
          <a:xfrm>
            <a:off x="5154157" y="2733910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" name="Google Shape;165;p22"/>
          <p:cNvSpPr/>
          <p:nvPr/>
        </p:nvSpPr>
        <p:spPr>
          <a:xfrm>
            <a:off x="8191507" y="1952155"/>
            <a:ext cx="118947" cy="118573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2" name="Google Shape;165;p22"/>
          <p:cNvSpPr/>
          <p:nvPr/>
        </p:nvSpPr>
        <p:spPr>
          <a:xfrm>
            <a:off x="5906108" y="2465518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5" name="Google Shape;165;p22"/>
          <p:cNvSpPr/>
          <p:nvPr/>
        </p:nvSpPr>
        <p:spPr>
          <a:xfrm>
            <a:off x="2037740" y="5173179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6" name="Google Shape;165;p22"/>
          <p:cNvSpPr/>
          <p:nvPr/>
        </p:nvSpPr>
        <p:spPr>
          <a:xfrm>
            <a:off x="3588391" y="3616339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7" name="Google Shape;165;p22"/>
          <p:cNvSpPr/>
          <p:nvPr/>
        </p:nvSpPr>
        <p:spPr>
          <a:xfrm>
            <a:off x="7436843" y="1934740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5" name="Google Shape;165;p22"/>
          <p:cNvSpPr/>
          <p:nvPr/>
        </p:nvSpPr>
        <p:spPr>
          <a:xfrm>
            <a:off x="4350145" y="2993120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aphicFrame>
        <p:nvGraphicFramePr>
          <p:cNvPr id="28" name="Google Shape;61;p14"/>
          <p:cNvGraphicFramePr/>
          <p:nvPr/>
        </p:nvGraphicFramePr>
        <p:xfrm>
          <a:off x="8642765" y="289016"/>
          <a:ext cx="3480779" cy="587899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69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952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Four Dwellings Academy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4110084752"/>
                  </a:ext>
                </a:extLst>
              </a:tr>
              <a:tr h="89404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/>
                        <a:t>Screen time</a:t>
                      </a:r>
                      <a:r>
                        <a:rPr lang="en-GB" sz="1100" b="1" baseline="0" dirty="0"/>
                        <a:t>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baseline="0" dirty="0"/>
                        <a:t>per day (</a:t>
                      </a:r>
                      <a:r>
                        <a:rPr lang="en-GB" sz="1100" b="1" baseline="0" dirty="0" err="1"/>
                        <a:t>mins</a:t>
                      </a:r>
                      <a:r>
                        <a:rPr lang="en-GB" sz="1100" b="1" baseline="0" dirty="0"/>
                        <a:t>)</a:t>
                      </a:r>
                      <a:endParaRPr sz="11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/>
                        <a:t>Frequency</a:t>
                      </a:r>
                      <a:endParaRPr sz="11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/>
                        <a:t>Upper Limit</a:t>
                      </a:r>
                      <a:endParaRPr sz="11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/>
                        <a:t>Cumulative Frequency</a:t>
                      </a:r>
                      <a:endParaRPr sz="1100" b="1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0-60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4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&lt;60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61-120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3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&lt;120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121-180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5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&lt;180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12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181-240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7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&lt;240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19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241-300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5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&lt;300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24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301-360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2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&lt;360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26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361-420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2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&lt;420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28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421-480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1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&lt;480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29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104641854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481-540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1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&lt;540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30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3005895494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541-600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&lt;600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30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31742365"/>
                  </a:ext>
                </a:extLst>
              </a:tr>
            </a:tbl>
          </a:graphicData>
        </a:graphic>
      </p:graphicFrame>
      <p:sp>
        <p:nvSpPr>
          <p:cNvPr id="30" name="Google Shape;150;p22"/>
          <p:cNvSpPr txBox="1"/>
          <p:nvPr/>
        </p:nvSpPr>
        <p:spPr>
          <a:xfrm>
            <a:off x="223467" y="1774466"/>
            <a:ext cx="523991" cy="42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30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3417529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146;p22"/>
          <p:cNvSpPr txBox="1"/>
          <p:nvPr/>
        </p:nvSpPr>
        <p:spPr>
          <a:xfrm>
            <a:off x="485463" y="444133"/>
            <a:ext cx="7176663" cy="781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US" sz="1600" dirty="0"/>
              <a:t>Now that we have been through an example. Can you complete the table and plot the cumulative frequency curve for Four Dwellings Academy</a:t>
            </a:r>
          </a:p>
        </p:txBody>
      </p:sp>
      <p:sp>
        <p:nvSpPr>
          <p:cNvPr id="149" name="Google Shape;149;p22"/>
          <p:cNvSpPr txBox="1"/>
          <p:nvPr/>
        </p:nvSpPr>
        <p:spPr>
          <a:xfrm>
            <a:off x="299055" y="5957103"/>
            <a:ext cx="648472" cy="6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333" dirty="0"/>
              <a:t>0</a:t>
            </a:r>
            <a:endParaRPr sz="1333" dirty="0"/>
          </a:p>
        </p:txBody>
      </p:sp>
      <p:sp>
        <p:nvSpPr>
          <p:cNvPr id="150" name="Google Shape;150;p22"/>
          <p:cNvSpPr txBox="1"/>
          <p:nvPr/>
        </p:nvSpPr>
        <p:spPr>
          <a:xfrm>
            <a:off x="299055" y="5395980"/>
            <a:ext cx="384285" cy="34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4</a:t>
            </a:r>
            <a:endParaRPr sz="1200" dirty="0"/>
          </a:p>
        </p:txBody>
      </p:sp>
      <p:sp>
        <p:nvSpPr>
          <p:cNvPr id="156" name="Google Shape;156;p22"/>
          <p:cNvSpPr txBox="1"/>
          <p:nvPr/>
        </p:nvSpPr>
        <p:spPr>
          <a:xfrm>
            <a:off x="914196" y="6051776"/>
            <a:ext cx="8074360" cy="33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333" dirty="0"/>
              <a:t>     </a:t>
            </a:r>
            <a:r>
              <a:rPr lang="en-GB" sz="1200" dirty="0"/>
              <a:t>60             120            180            240             300            360            420             480           540            600    </a:t>
            </a:r>
            <a:endParaRPr sz="1200" dirty="0"/>
          </a:p>
        </p:txBody>
      </p:sp>
      <p:sp>
        <p:nvSpPr>
          <p:cNvPr id="167" name="Google Shape;167;p22"/>
          <p:cNvSpPr txBox="1"/>
          <p:nvPr/>
        </p:nvSpPr>
        <p:spPr>
          <a:xfrm>
            <a:off x="1981223" y="6438746"/>
            <a:ext cx="3246500" cy="272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467" dirty="0"/>
              <a:t>Screen Time per day (</a:t>
            </a:r>
            <a:r>
              <a:rPr lang="en-GB" sz="1467" dirty="0" err="1"/>
              <a:t>mins</a:t>
            </a:r>
            <a:r>
              <a:rPr lang="en-GB" sz="1467" dirty="0"/>
              <a:t>)</a:t>
            </a:r>
            <a:endParaRPr sz="1600" dirty="0"/>
          </a:p>
        </p:txBody>
      </p:sp>
      <p:sp>
        <p:nvSpPr>
          <p:cNvPr id="168" name="Google Shape;168;p22"/>
          <p:cNvSpPr txBox="1"/>
          <p:nvPr/>
        </p:nvSpPr>
        <p:spPr>
          <a:xfrm rot="-5400000">
            <a:off x="-1799231" y="3166379"/>
            <a:ext cx="37208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600" dirty="0"/>
              <a:t>Cumulative Frequency</a:t>
            </a:r>
            <a:endParaRPr sz="1600" dirty="0"/>
          </a:p>
        </p:txBody>
      </p:sp>
      <p:grpSp>
        <p:nvGrpSpPr>
          <p:cNvPr id="6" name="Group 5"/>
          <p:cNvGrpSpPr/>
          <p:nvPr/>
        </p:nvGrpSpPr>
        <p:grpSpPr>
          <a:xfrm>
            <a:off x="598460" y="1794107"/>
            <a:ext cx="7906201" cy="4318709"/>
            <a:chOff x="448844" y="1345580"/>
            <a:chExt cx="5929651" cy="3239032"/>
          </a:xfrm>
        </p:grpSpPr>
        <p:pic>
          <p:nvPicPr>
            <p:cNvPr id="1030" name="Picture 6" descr="Image result for squared background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49" t="4091" r="5090" b="5489"/>
            <a:stretch/>
          </p:blipFill>
          <p:spPr bwMode="auto">
            <a:xfrm rot="5400000">
              <a:off x="1420128" y="374296"/>
              <a:ext cx="3239032" cy="5181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6" descr="Image result for squared background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51" t="81457" r="5088" b="5489"/>
            <a:stretch/>
          </p:blipFill>
          <p:spPr bwMode="auto">
            <a:xfrm rot="5400000">
              <a:off x="4384953" y="2591067"/>
              <a:ext cx="3239029" cy="7480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" name="Google Shape;150;p22"/>
          <p:cNvSpPr txBox="1"/>
          <p:nvPr/>
        </p:nvSpPr>
        <p:spPr>
          <a:xfrm>
            <a:off x="299055" y="4861593"/>
            <a:ext cx="384285" cy="34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8</a:t>
            </a:r>
            <a:endParaRPr sz="1200" dirty="0"/>
          </a:p>
        </p:txBody>
      </p:sp>
      <p:sp>
        <p:nvSpPr>
          <p:cNvPr id="54" name="Google Shape;150;p22"/>
          <p:cNvSpPr txBox="1"/>
          <p:nvPr/>
        </p:nvSpPr>
        <p:spPr>
          <a:xfrm>
            <a:off x="207569" y="4356980"/>
            <a:ext cx="475771" cy="372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12</a:t>
            </a:r>
            <a:endParaRPr sz="1200" dirty="0"/>
          </a:p>
        </p:txBody>
      </p:sp>
      <p:sp>
        <p:nvSpPr>
          <p:cNvPr id="55" name="Google Shape;150;p22"/>
          <p:cNvSpPr txBox="1"/>
          <p:nvPr/>
        </p:nvSpPr>
        <p:spPr>
          <a:xfrm>
            <a:off x="207569" y="3837434"/>
            <a:ext cx="475771" cy="351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16</a:t>
            </a:r>
            <a:endParaRPr sz="1200" dirty="0"/>
          </a:p>
        </p:txBody>
      </p:sp>
      <p:sp>
        <p:nvSpPr>
          <p:cNvPr id="56" name="Google Shape;150;p22"/>
          <p:cNvSpPr txBox="1"/>
          <p:nvPr/>
        </p:nvSpPr>
        <p:spPr>
          <a:xfrm>
            <a:off x="207570" y="3336727"/>
            <a:ext cx="471601" cy="332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20</a:t>
            </a:r>
            <a:endParaRPr sz="1200" dirty="0"/>
          </a:p>
        </p:txBody>
      </p:sp>
      <p:sp>
        <p:nvSpPr>
          <p:cNvPr id="57" name="Google Shape;150;p22"/>
          <p:cNvSpPr txBox="1"/>
          <p:nvPr/>
        </p:nvSpPr>
        <p:spPr>
          <a:xfrm>
            <a:off x="207570" y="2836021"/>
            <a:ext cx="471601" cy="332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24</a:t>
            </a:r>
            <a:endParaRPr sz="1200" dirty="0"/>
          </a:p>
        </p:txBody>
      </p:sp>
      <p:sp>
        <p:nvSpPr>
          <p:cNvPr id="58" name="Google Shape;150;p22"/>
          <p:cNvSpPr txBox="1"/>
          <p:nvPr/>
        </p:nvSpPr>
        <p:spPr>
          <a:xfrm>
            <a:off x="223470" y="2305243"/>
            <a:ext cx="523991" cy="42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28</a:t>
            </a:r>
            <a:endParaRPr sz="1200" dirty="0"/>
          </a:p>
        </p:txBody>
      </p:sp>
      <p:sp>
        <p:nvSpPr>
          <p:cNvPr id="39" name="Google Shape;165;p22"/>
          <p:cNvSpPr/>
          <p:nvPr/>
        </p:nvSpPr>
        <p:spPr>
          <a:xfrm>
            <a:off x="1294481" y="5564020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" name="Google Shape;165;p22"/>
          <p:cNvSpPr/>
          <p:nvPr/>
        </p:nvSpPr>
        <p:spPr>
          <a:xfrm>
            <a:off x="2830477" y="4535338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" name="Google Shape;165;p22"/>
          <p:cNvSpPr/>
          <p:nvPr/>
        </p:nvSpPr>
        <p:spPr>
          <a:xfrm>
            <a:off x="6691173" y="2204584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8" name="Google Shape;165;p22"/>
          <p:cNvSpPr/>
          <p:nvPr/>
        </p:nvSpPr>
        <p:spPr>
          <a:xfrm>
            <a:off x="5154157" y="2733910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" name="Google Shape;165;p22"/>
          <p:cNvSpPr/>
          <p:nvPr/>
        </p:nvSpPr>
        <p:spPr>
          <a:xfrm>
            <a:off x="8191507" y="1952155"/>
            <a:ext cx="118947" cy="118573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2" name="Google Shape;165;p22"/>
          <p:cNvSpPr/>
          <p:nvPr/>
        </p:nvSpPr>
        <p:spPr>
          <a:xfrm>
            <a:off x="5906108" y="2465518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5" name="Google Shape;165;p22"/>
          <p:cNvSpPr/>
          <p:nvPr/>
        </p:nvSpPr>
        <p:spPr>
          <a:xfrm>
            <a:off x="2037740" y="5173179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6" name="Google Shape;165;p22"/>
          <p:cNvSpPr/>
          <p:nvPr/>
        </p:nvSpPr>
        <p:spPr>
          <a:xfrm>
            <a:off x="3588391" y="3616339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7" name="Google Shape;165;p22"/>
          <p:cNvSpPr/>
          <p:nvPr/>
        </p:nvSpPr>
        <p:spPr>
          <a:xfrm>
            <a:off x="7421961" y="1970131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5" name="Google Shape;165;p22"/>
          <p:cNvSpPr/>
          <p:nvPr/>
        </p:nvSpPr>
        <p:spPr>
          <a:xfrm>
            <a:off x="4350145" y="2993120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aphicFrame>
        <p:nvGraphicFramePr>
          <p:cNvPr id="28" name="Google Shape;61;p14"/>
          <p:cNvGraphicFramePr/>
          <p:nvPr/>
        </p:nvGraphicFramePr>
        <p:xfrm>
          <a:off x="8642765" y="289016"/>
          <a:ext cx="3480779" cy="587899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69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952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Four Dwellings Academy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4110084752"/>
                  </a:ext>
                </a:extLst>
              </a:tr>
              <a:tr h="89404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/>
                        <a:t>Screen time</a:t>
                      </a:r>
                      <a:r>
                        <a:rPr lang="en-GB" sz="1100" b="1" baseline="0" dirty="0"/>
                        <a:t>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baseline="0" dirty="0"/>
                        <a:t>per day (</a:t>
                      </a:r>
                      <a:r>
                        <a:rPr lang="en-GB" sz="1100" b="1" baseline="0" dirty="0" err="1"/>
                        <a:t>mins</a:t>
                      </a:r>
                      <a:r>
                        <a:rPr lang="en-GB" sz="1100" b="1" baseline="0" dirty="0"/>
                        <a:t>)</a:t>
                      </a:r>
                      <a:endParaRPr sz="11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/>
                        <a:t>Frequency</a:t>
                      </a:r>
                      <a:endParaRPr sz="11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/>
                        <a:t>Upper Limit</a:t>
                      </a:r>
                      <a:endParaRPr sz="11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/>
                        <a:t>Cumulative Frequency</a:t>
                      </a:r>
                      <a:endParaRPr sz="1100" b="1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0-60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4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&lt;60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61-120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3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&lt;120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121-180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5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&lt;180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12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181-240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7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&lt;240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19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241-300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5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&lt;300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24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301-360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2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&lt;360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26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361-420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2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&lt;420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28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421-480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1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&lt;480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29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104641854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481-540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1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&lt;540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30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3005895494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541-600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&lt;600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30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31742365"/>
                  </a:ext>
                </a:extLst>
              </a:tr>
            </a:tbl>
          </a:graphicData>
        </a:graphic>
      </p:graphicFrame>
      <p:sp>
        <p:nvSpPr>
          <p:cNvPr id="30" name="Google Shape;150;p22"/>
          <p:cNvSpPr txBox="1"/>
          <p:nvPr/>
        </p:nvSpPr>
        <p:spPr>
          <a:xfrm>
            <a:off x="223467" y="1774466"/>
            <a:ext cx="523991" cy="42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30</a:t>
            </a:r>
            <a:endParaRPr sz="1200" dirty="0"/>
          </a:p>
        </p:txBody>
      </p:sp>
      <p:sp>
        <p:nvSpPr>
          <p:cNvPr id="3" name="Freeform 2"/>
          <p:cNvSpPr/>
          <p:nvPr/>
        </p:nvSpPr>
        <p:spPr>
          <a:xfrm>
            <a:off x="594733" y="1975880"/>
            <a:ext cx="7681951" cy="4130032"/>
          </a:xfrm>
          <a:custGeom>
            <a:avLst/>
            <a:gdLst>
              <a:gd name="connsiteX0" fmla="*/ 5761463 w 5761463"/>
              <a:gd name="connsiteY0" fmla="*/ 12353 h 3097524"/>
              <a:gd name="connsiteX1" fmla="*/ 5166731 w 5761463"/>
              <a:gd name="connsiteY1" fmla="*/ 19788 h 3097524"/>
              <a:gd name="connsiteX2" fmla="*/ 4638907 w 5761463"/>
              <a:gd name="connsiteY2" fmla="*/ 198207 h 3097524"/>
              <a:gd name="connsiteX3" fmla="*/ 4044175 w 5761463"/>
              <a:gd name="connsiteY3" fmla="*/ 398929 h 3097524"/>
              <a:gd name="connsiteX4" fmla="*/ 3464312 w 5761463"/>
              <a:gd name="connsiteY4" fmla="*/ 607085 h 3097524"/>
              <a:gd name="connsiteX5" fmla="*/ 2877014 w 5761463"/>
              <a:gd name="connsiteY5" fmla="*/ 792939 h 3097524"/>
              <a:gd name="connsiteX6" fmla="*/ 2304585 w 5761463"/>
              <a:gd name="connsiteY6" fmla="*/ 1276158 h 3097524"/>
              <a:gd name="connsiteX7" fmla="*/ 1739590 w 5761463"/>
              <a:gd name="connsiteY7" fmla="*/ 1945231 h 3097524"/>
              <a:gd name="connsiteX8" fmla="*/ 1129990 w 5761463"/>
              <a:gd name="connsiteY8" fmla="*/ 2421017 h 3097524"/>
              <a:gd name="connsiteX9" fmla="*/ 579863 w 5761463"/>
              <a:gd name="connsiteY9" fmla="*/ 2725817 h 3097524"/>
              <a:gd name="connsiteX10" fmla="*/ 0 w 5761463"/>
              <a:gd name="connsiteY10" fmla="*/ 3097524 h 309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61463" h="3097524">
                <a:moveTo>
                  <a:pt x="5761463" y="12353"/>
                </a:moveTo>
                <a:cubicBezTo>
                  <a:pt x="5557643" y="582"/>
                  <a:pt x="5353824" y="-11188"/>
                  <a:pt x="5166731" y="19788"/>
                </a:cubicBezTo>
                <a:cubicBezTo>
                  <a:pt x="4979638" y="50764"/>
                  <a:pt x="4638907" y="198207"/>
                  <a:pt x="4638907" y="198207"/>
                </a:cubicBezTo>
                <a:lnTo>
                  <a:pt x="4044175" y="398929"/>
                </a:lnTo>
                <a:cubicBezTo>
                  <a:pt x="3848409" y="467075"/>
                  <a:pt x="3658839" y="541417"/>
                  <a:pt x="3464312" y="607085"/>
                </a:cubicBezTo>
                <a:cubicBezTo>
                  <a:pt x="3269785" y="672753"/>
                  <a:pt x="3070302" y="681427"/>
                  <a:pt x="2877014" y="792939"/>
                </a:cubicBezTo>
                <a:cubicBezTo>
                  <a:pt x="2683726" y="904451"/>
                  <a:pt x="2494156" y="1084109"/>
                  <a:pt x="2304585" y="1276158"/>
                </a:cubicBezTo>
                <a:cubicBezTo>
                  <a:pt x="2115014" y="1468207"/>
                  <a:pt x="1935356" y="1754421"/>
                  <a:pt x="1739590" y="1945231"/>
                </a:cubicBezTo>
                <a:cubicBezTo>
                  <a:pt x="1543824" y="2136041"/>
                  <a:pt x="1323278" y="2290919"/>
                  <a:pt x="1129990" y="2421017"/>
                </a:cubicBezTo>
                <a:cubicBezTo>
                  <a:pt x="936702" y="2551115"/>
                  <a:pt x="768195" y="2613066"/>
                  <a:pt x="579863" y="2725817"/>
                </a:cubicBezTo>
                <a:cubicBezTo>
                  <a:pt x="391531" y="2838568"/>
                  <a:pt x="195765" y="2968046"/>
                  <a:pt x="0" y="3097524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954765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605670" y="315620"/>
            <a:ext cx="3953940" cy="91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GB" sz="1600" dirty="0"/>
              <a:t>Screen time usage: James Hornsby</a:t>
            </a:r>
            <a:endParaRPr sz="1600" dirty="0"/>
          </a:p>
        </p:txBody>
      </p:sp>
      <p:sp>
        <p:nvSpPr>
          <p:cNvPr id="62" name="Google Shape;62;p14"/>
          <p:cNvSpPr txBox="1"/>
          <p:nvPr/>
        </p:nvSpPr>
        <p:spPr>
          <a:xfrm>
            <a:off x="605669" y="1233220"/>
            <a:ext cx="5606000" cy="1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400" dirty="0"/>
              <a:t>We are going to use a cumulative frequency graph to show screen time usage.</a:t>
            </a:r>
            <a:endParaRPr sz="2400" dirty="0"/>
          </a:p>
        </p:txBody>
      </p:sp>
      <p:graphicFrame>
        <p:nvGraphicFramePr>
          <p:cNvPr id="6" name="Google Shape;61;p14"/>
          <p:cNvGraphicFramePr/>
          <p:nvPr/>
        </p:nvGraphicFramePr>
        <p:xfrm>
          <a:off x="6676865" y="315620"/>
          <a:ext cx="5305611" cy="569611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85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4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8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952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James Hornsby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4110084752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Screen time</a:t>
                      </a:r>
                      <a:r>
                        <a:rPr lang="en-GB" sz="1200" b="1" baseline="0" dirty="0"/>
                        <a:t>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baseline="0" dirty="0"/>
                        <a:t>per day (</a:t>
                      </a:r>
                      <a:r>
                        <a:rPr lang="en-GB" sz="1200" b="1" baseline="0" dirty="0" err="1"/>
                        <a:t>mins</a:t>
                      </a:r>
                      <a:r>
                        <a:rPr lang="en-GB" sz="1200" b="1" baseline="0" dirty="0"/>
                        <a:t>)</a:t>
                      </a:r>
                      <a:endParaRPr sz="12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Frequency</a:t>
                      </a:r>
                      <a:endParaRPr sz="12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Upper Limit</a:t>
                      </a:r>
                      <a:endParaRPr sz="12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Cumulative Frequency</a:t>
                      </a:r>
                      <a:endParaRPr sz="1200" b="1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0-60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1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&lt;60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61-120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3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&lt;120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121-180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&lt;180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181-240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9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&lt;240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241-300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2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&lt;300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301-360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3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&lt;360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361-420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3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&lt;420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421-480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2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&lt;480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104641854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481-540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1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&lt;540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3005895494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541-600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1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&lt;600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31742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024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146;p22"/>
          <p:cNvSpPr txBox="1"/>
          <p:nvPr/>
        </p:nvSpPr>
        <p:spPr>
          <a:xfrm>
            <a:off x="485462" y="594240"/>
            <a:ext cx="7176663" cy="781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US" sz="1600" dirty="0"/>
              <a:t>Now that we have been through an example. Can you complete the table and plot the cumulative frequency curve for Four Dwellings Academy</a:t>
            </a:r>
          </a:p>
        </p:txBody>
      </p:sp>
      <p:sp>
        <p:nvSpPr>
          <p:cNvPr id="149" name="Google Shape;149;p22"/>
          <p:cNvSpPr txBox="1"/>
          <p:nvPr/>
        </p:nvSpPr>
        <p:spPr>
          <a:xfrm>
            <a:off x="299055" y="5957103"/>
            <a:ext cx="648472" cy="6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333" dirty="0"/>
              <a:t>0</a:t>
            </a:r>
            <a:endParaRPr sz="1333" dirty="0"/>
          </a:p>
        </p:txBody>
      </p:sp>
      <p:sp>
        <p:nvSpPr>
          <p:cNvPr id="150" name="Google Shape;150;p22"/>
          <p:cNvSpPr txBox="1"/>
          <p:nvPr/>
        </p:nvSpPr>
        <p:spPr>
          <a:xfrm>
            <a:off x="299055" y="5395980"/>
            <a:ext cx="384285" cy="34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4</a:t>
            </a:r>
            <a:endParaRPr sz="1200" dirty="0"/>
          </a:p>
        </p:txBody>
      </p:sp>
      <p:sp>
        <p:nvSpPr>
          <p:cNvPr id="156" name="Google Shape;156;p22"/>
          <p:cNvSpPr txBox="1"/>
          <p:nvPr/>
        </p:nvSpPr>
        <p:spPr>
          <a:xfrm>
            <a:off x="914196" y="6051776"/>
            <a:ext cx="8074360" cy="33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333" dirty="0"/>
              <a:t>     </a:t>
            </a:r>
            <a:r>
              <a:rPr lang="en-GB" sz="1200" dirty="0"/>
              <a:t>60             120            180            240             300            360            420             480           540            600    </a:t>
            </a:r>
            <a:endParaRPr sz="1200" dirty="0"/>
          </a:p>
        </p:txBody>
      </p:sp>
      <p:sp>
        <p:nvSpPr>
          <p:cNvPr id="167" name="Google Shape;167;p22"/>
          <p:cNvSpPr txBox="1"/>
          <p:nvPr/>
        </p:nvSpPr>
        <p:spPr>
          <a:xfrm>
            <a:off x="1981223" y="6438746"/>
            <a:ext cx="3246500" cy="272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467" dirty="0"/>
              <a:t>Screen Time per day (</a:t>
            </a:r>
            <a:r>
              <a:rPr lang="en-GB" sz="1467" dirty="0" err="1"/>
              <a:t>mins</a:t>
            </a:r>
            <a:r>
              <a:rPr lang="en-GB" sz="1467" dirty="0"/>
              <a:t>)</a:t>
            </a:r>
            <a:endParaRPr sz="1600" dirty="0"/>
          </a:p>
        </p:txBody>
      </p:sp>
      <p:sp>
        <p:nvSpPr>
          <p:cNvPr id="168" name="Google Shape;168;p22"/>
          <p:cNvSpPr txBox="1"/>
          <p:nvPr/>
        </p:nvSpPr>
        <p:spPr>
          <a:xfrm rot="-5400000">
            <a:off x="-1799231" y="3166379"/>
            <a:ext cx="37208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600" dirty="0"/>
              <a:t>Cumulative Frequency</a:t>
            </a:r>
            <a:endParaRPr sz="1600" dirty="0"/>
          </a:p>
        </p:txBody>
      </p:sp>
      <p:grpSp>
        <p:nvGrpSpPr>
          <p:cNvPr id="6" name="Group 5"/>
          <p:cNvGrpSpPr/>
          <p:nvPr/>
        </p:nvGrpSpPr>
        <p:grpSpPr>
          <a:xfrm>
            <a:off x="598460" y="1794107"/>
            <a:ext cx="7906201" cy="4318709"/>
            <a:chOff x="448844" y="1345580"/>
            <a:chExt cx="5929651" cy="3239032"/>
          </a:xfrm>
        </p:grpSpPr>
        <p:pic>
          <p:nvPicPr>
            <p:cNvPr id="1030" name="Picture 6" descr="Image result for squared background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49" t="4091" r="5090" b="5489"/>
            <a:stretch/>
          </p:blipFill>
          <p:spPr bwMode="auto">
            <a:xfrm rot="5400000">
              <a:off x="1420128" y="374296"/>
              <a:ext cx="3239032" cy="5181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6" descr="Image result for squared background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51" t="81457" r="5088" b="5489"/>
            <a:stretch/>
          </p:blipFill>
          <p:spPr bwMode="auto">
            <a:xfrm rot="5400000">
              <a:off x="4384953" y="2591067"/>
              <a:ext cx="3239029" cy="7480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" name="Google Shape;150;p22"/>
          <p:cNvSpPr txBox="1"/>
          <p:nvPr/>
        </p:nvSpPr>
        <p:spPr>
          <a:xfrm>
            <a:off x="299055" y="4861593"/>
            <a:ext cx="384285" cy="34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8</a:t>
            </a:r>
            <a:endParaRPr sz="1200" dirty="0"/>
          </a:p>
        </p:txBody>
      </p:sp>
      <p:sp>
        <p:nvSpPr>
          <p:cNvPr id="54" name="Google Shape;150;p22"/>
          <p:cNvSpPr txBox="1"/>
          <p:nvPr/>
        </p:nvSpPr>
        <p:spPr>
          <a:xfrm>
            <a:off x="207569" y="4356980"/>
            <a:ext cx="475771" cy="372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12</a:t>
            </a:r>
            <a:endParaRPr sz="1200" dirty="0"/>
          </a:p>
        </p:txBody>
      </p:sp>
      <p:sp>
        <p:nvSpPr>
          <p:cNvPr id="55" name="Google Shape;150;p22"/>
          <p:cNvSpPr txBox="1"/>
          <p:nvPr/>
        </p:nvSpPr>
        <p:spPr>
          <a:xfrm>
            <a:off x="207569" y="3837434"/>
            <a:ext cx="475771" cy="351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16</a:t>
            </a:r>
            <a:endParaRPr sz="1200" dirty="0"/>
          </a:p>
        </p:txBody>
      </p:sp>
      <p:sp>
        <p:nvSpPr>
          <p:cNvPr id="56" name="Google Shape;150;p22"/>
          <p:cNvSpPr txBox="1"/>
          <p:nvPr/>
        </p:nvSpPr>
        <p:spPr>
          <a:xfrm>
            <a:off x="207570" y="3336727"/>
            <a:ext cx="471601" cy="332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20</a:t>
            </a:r>
            <a:endParaRPr sz="1200" dirty="0"/>
          </a:p>
        </p:txBody>
      </p:sp>
      <p:sp>
        <p:nvSpPr>
          <p:cNvPr id="57" name="Google Shape;150;p22"/>
          <p:cNvSpPr txBox="1"/>
          <p:nvPr/>
        </p:nvSpPr>
        <p:spPr>
          <a:xfrm>
            <a:off x="207570" y="2836021"/>
            <a:ext cx="471601" cy="332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24</a:t>
            </a:r>
            <a:endParaRPr sz="1200" dirty="0"/>
          </a:p>
        </p:txBody>
      </p:sp>
      <p:sp>
        <p:nvSpPr>
          <p:cNvPr id="58" name="Google Shape;150;p22"/>
          <p:cNvSpPr txBox="1"/>
          <p:nvPr/>
        </p:nvSpPr>
        <p:spPr>
          <a:xfrm>
            <a:off x="223470" y="2305243"/>
            <a:ext cx="523991" cy="42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28</a:t>
            </a:r>
            <a:endParaRPr sz="1200" dirty="0"/>
          </a:p>
        </p:txBody>
      </p:sp>
      <p:sp>
        <p:nvSpPr>
          <p:cNvPr id="39" name="Google Shape;165;p22"/>
          <p:cNvSpPr/>
          <p:nvPr/>
        </p:nvSpPr>
        <p:spPr>
          <a:xfrm>
            <a:off x="1294481" y="5564020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" name="Google Shape;165;p22"/>
          <p:cNvSpPr/>
          <p:nvPr/>
        </p:nvSpPr>
        <p:spPr>
          <a:xfrm>
            <a:off x="2830477" y="4535338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" name="Google Shape;165;p22"/>
          <p:cNvSpPr/>
          <p:nvPr/>
        </p:nvSpPr>
        <p:spPr>
          <a:xfrm>
            <a:off x="6691173" y="2204584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8" name="Google Shape;165;p22"/>
          <p:cNvSpPr/>
          <p:nvPr/>
        </p:nvSpPr>
        <p:spPr>
          <a:xfrm>
            <a:off x="5154157" y="2733910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" name="Google Shape;165;p22"/>
          <p:cNvSpPr/>
          <p:nvPr/>
        </p:nvSpPr>
        <p:spPr>
          <a:xfrm>
            <a:off x="8191507" y="1952155"/>
            <a:ext cx="118947" cy="118573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2" name="Google Shape;165;p22"/>
          <p:cNvSpPr/>
          <p:nvPr/>
        </p:nvSpPr>
        <p:spPr>
          <a:xfrm>
            <a:off x="5906108" y="2465518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5" name="Google Shape;165;p22"/>
          <p:cNvSpPr/>
          <p:nvPr/>
        </p:nvSpPr>
        <p:spPr>
          <a:xfrm>
            <a:off x="2037740" y="5173179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6" name="Google Shape;165;p22"/>
          <p:cNvSpPr/>
          <p:nvPr/>
        </p:nvSpPr>
        <p:spPr>
          <a:xfrm>
            <a:off x="3588391" y="3616339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7" name="Google Shape;165;p22"/>
          <p:cNvSpPr/>
          <p:nvPr/>
        </p:nvSpPr>
        <p:spPr>
          <a:xfrm>
            <a:off x="7421961" y="1970131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5" name="Google Shape;165;p22"/>
          <p:cNvSpPr/>
          <p:nvPr/>
        </p:nvSpPr>
        <p:spPr>
          <a:xfrm>
            <a:off x="4350145" y="2993120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" name="Google Shape;150;p22"/>
          <p:cNvSpPr txBox="1"/>
          <p:nvPr/>
        </p:nvSpPr>
        <p:spPr>
          <a:xfrm>
            <a:off x="223467" y="1774466"/>
            <a:ext cx="523991" cy="42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30</a:t>
            </a:r>
            <a:endParaRPr sz="1200" dirty="0"/>
          </a:p>
        </p:txBody>
      </p:sp>
      <p:sp>
        <p:nvSpPr>
          <p:cNvPr id="3" name="Freeform 2"/>
          <p:cNvSpPr/>
          <p:nvPr/>
        </p:nvSpPr>
        <p:spPr>
          <a:xfrm>
            <a:off x="594733" y="1975880"/>
            <a:ext cx="7681951" cy="4130032"/>
          </a:xfrm>
          <a:custGeom>
            <a:avLst/>
            <a:gdLst>
              <a:gd name="connsiteX0" fmla="*/ 5761463 w 5761463"/>
              <a:gd name="connsiteY0" fmla="*/ 12353 h 3097524"/>
              <a:gd name="connsiteX1" fmla="*/ 5166731 w 5761463"/>
              <a:gd name="connsiteY1" fmla="*/ 19788 h 3097524"/>
              <a:gd name="connsiteX2" fmla="*/ 4638907 w 5761463"/>
              <a:gd name="connsiteY2" fmla="*/ 198207 h 3097524"/>
              <a:gd name="connsiteX3" fmla="*/ 4044175 w 5761463"/>
              <a:gd name="connsiteY3" fmla="*/ 398929 h 3097524"/>
              <a:gd name="connsiteX4" fmla="*/ 3464312 w 5761463"/>
              <a:gd name="connsiteY4" fmla="*/ 607085 h 3097524"/>
              <a:gd name="connsiteX5" fmla="*/ 2877014 w 5761463"/>
              <a:gd name="connsiteY5" fmla="*/ 792939 h 3097524"/>
              <a:gd name="connsiteX6" fmla="*/ 2304585 w 5761463"/>
              <a:gd name="connsiteY6" fmla="*/ 1276158 h 3097524"/>
              <a:gd name="connsiteX7" fmla="*/ 1739590 w 5761463"/>
              <a:gd name="connsiteY7" fmla="*/ 1945231 h 3097524"/>
              <a:gd name="connsiteX8" fmla="*/ 1129990 w 5761463"/>
              <a:gd name="connsiteY8" fmla="*/ 2421017 h 3097524"/>
              <a:gd name="connsiteX9" fmla="*/ 579863 w 5761463"/>
              <a:gd name="connsiteY9" fmla="*/ 2725817 h 3097524"/>
              <a:gd name="connsiteX10" fmla="*/ 0 w 5761463"/>
              <a:gd name="connsiteY10" fmla="*/ 3097524 h 309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61463" h="3097524">
                <a:moveTo>
                  <a:pt x="5761463" y="12353"/>
                </a:moveTo>
                <a:cubicBezTo>
                  <a:pt x="5557643" y="582"/>
                  <a:pt x="5353824" y="-11188"/>
                  <a:pt x="5166731" y="19788"/>
                </a:cubicBezTo>
                <a:cubicBezTo>
                  <a:pt x="4979638" y="50764"/>
                  <a:pt x="4638907" y="198207"/>
                  <a:pt x="4638907" y="198207"/>
                </a:cubicBezTo>
                <a:lnTo>
                  <a:pt x="4044175" y="398929"/>
                </a:lnTo>
                <a:cubicBezTo>
                  <a:pt x="3848409" y="467075"/>
                  <a:pt x="3658839" y="541417"/>
                  <a:pt x="3464312" y="607085"/>
                </a:cubicBezTo>
                <a:cubicBezTo>
                  <a:pt x="3269785" y="672753"/>
                  <a:pt x="3070302" y="681427"/>
                  <a:pt x="2877014" y="792939"/>
                </a:cubicBezTo>
                <a:cubicBezTo>
                  <a:pt x="2683726" y="904451"/>
                  <a:pt x="2494156" y="1084109"/>
                  <a:pt x="2304585" y="1276158"/>
                </a:cubicBezTo>
                <a:cubicBezTo>
                  <a:pt x="2115014" y="1468207"/>
                  <a:pt x="1935356" y="1754421"/>
                  <a:pt x="1739590" y="1945231"/>
                </a:cubicBezTo>
                <a:cubicBezTo>
                  <a:pt x="1543824" y="2136041"/>
                  <a:pt x="1323278" y="2290919"/>
                  <a:pt x="1129990" y="2421017"/>
                </a:cubicBezTo>
                <a:cubicBezTo>
                  <a:pt x="936702" y="2551115"/>
                  <a:pt x="768195" y="2613066"/>
                  <a:pt x="579863" y="2725817"/>
                </a:cubicBezTo>
                <a:cubicBezTo>
                  <a:pt x="391531" y="2838568"/>
                  <a:pt x="195765" y="2968046"/>
                  <a:pt x="0" y="3097524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2" name="Google Shape;421;p30"/>
          <p:cNvSpPr txBox="1"/>
          <p:nvPr/>
        </p:nvSpPr>
        <p:spPr>
          <a:xfrm>
            <a:off x="8674638" y="1756131"/>
            <a:ext cx="3374869" cy="1236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400" dirty="0"/>
              <a:t>Half of 30 is 15 so this is where we draw the line for the median.</a:t>
            </a:r>
            <a:endParaRPr sz="2400" dirty="0"/>
          </a:p>
        </p:txBody>
      </p:sp>
      <p:sp>
        <p:nvSpPr>
          <p:cNvPr id="33" name="Google Shape;423;p30"/>
          <p:cNvSpPr txBox="1"/>
          <p:nvPr/>
        </p:nvSpPr>
        <p:spPr>
          <a:xfrm>
            <a:off x="8725028" y="3159331"/>
            <a:ext cx="3079648" cy="9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400" dirty="0"/>
              <a:t>An estimate for the median is 205</a:t>
            </a:r>
            <a:endParaRPr sz="2400" dirty="0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537701" y="4212510"/>
            <a:ext cx="2692448" cy="324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209836" y="4212510"/>
            <a:ext cx="1" cy="20071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352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146;p22"/>
          <p:cNvSpPr txBox="1"/>
          <p:nvPr/>
        </p:nvSpPr>
        <p:spPr>
          <a:xfrm>
            <a:off x="485463" y="444133"/>
            <a:ext cx="7176663" cy="781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US" sz="1600" dirty="0"/>
              <a:t>Now that we have been through an example. Can you complete the table and plot the cumulative frequency curve for Four Dwellings Academy</a:t>
            </a:r>
          </a:p>
        </p:txBody>
      </p:sp>
      <p:sp>
        <p:nvSpPr>
          <p:cNvPr id="149" name="Google Shape;149;p22"/>
          <p:cNvSpPr txBox="1"/>
          <p:nvPr/>
        </p:nvSpPr>
        <p:spPr>
          <a:xfrm>
            <a:off x="299055" y="5957103"/>
            <a:ext cx="648472" cy="6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333" dirty="0"/>
              <a:t>0</a:t>
            </a:r>
            <a:endParaRPr sz="1333" dirty="0"/>
          </a:p>
        </p:txBody>
      </p:sp>
      <p:sp>
        <p:nvSpPr>
          <p:cNvPr id="150" name="Google Shape;150;p22"/>
          <p:cNvSpPr txBox="1"/>
          <p:nvPr/>
        </p:nvSpPr>
        <p:spPr>
          <a:xfrm>
            <a:off x="299055" y="5395980"/>
            <a:ext cx="384285" cy="34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4</a:t>
            </a:r>
            <a:endParaRPr sz="1200" dirty="0"/>
          </a:p>
        </p:txBody>
      </p:sp>
      <p:sp>
        <p:nvSpPr>
          <p:cNvPr id="156" name="Google Shape;156;p22"/>
          <p:cNvSpPr txBox="1"/>
          <p:nvPr/>
        </p:nvSpPr>
        <p:spPr>
          <a:xfrm>
            <a:off x="914196" y="6051776"/>
            <a:ext cx="8074360" cy="33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333" dirty="0"/>
              <a:t>     </a:t>
            </a:r>
            <a:r>
              <a:rPr lang="en-GB" sz="1200" dirty="0"/>
              <a:t>60             120            180            240             300            360            420             480           540            600    </a:t>
            </a:r>
            <a:endParaRPr sz="1200" dirty="0"/>
          </a:p>
        </p:txBody>
      </p:sp>
      <p:sp>
        <p:nvSpPr>
          <p:cNvPr id="167" name="Google Shape;167;p22"/>
          <p:cNvSpPr txBox="1"/>
          <p:nvPr/>
        </p:nvSpPr>
        <p:spPr>
          <a:xfrm>
            <a:off x="1981223" y="6438746"/>
            <a:ext cx="3246500" cy="272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467" dirty="0"/>
              <a:t>Screen Time per day (</a:t>
            </a:r>
            <a:r>
              <a:rPr lang="en-GB" sz="1467" dirty="0" err="1"/>
              <a:t>mins</a:t>
            </a:r>
            <a:r>
              <a:rPr lang="en-GB" sz="1467" dirty="0"/>
              <a:t>)</a:t>
            </a:r>
            <a:endParaRPr sz="1600" dirty="0"/>
          </a:p>
        </p:txBody>
      </p:sp>
      <p:sp>
        <p:nvSpPr>
          <p:cNvPr id="168" name="Google Shape;168;p22"/>
          <p:cNvSpPr txBox="1"/>
          <p:nvPr/>
        </p:nvSpPr>
        <p:spPr>
          <a:xfrm rot="-5400000">
            <a:off x="-1799231" y="3166379"/>
            <a:ext cx="37208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600" dirty="0"/>
              <a:t>Cumulative Frequency</a:t>
            </a:r>
            <a:endParaRPr sz="1600" dirty="0"/>
          </a:p>
        </p:txBody>
      </p:sp>
      <p:grpSp>
        <p:nvGrpSpPr>
          <p:cNvPr id="6" name="Group 5"/>
          <p:cNvGrpSpPr/>
          <p:nvPr/>
        </p:nvGrpSpPr>
        <p:grpSpPr>
          <a:xfrm>
            <a:off x="598460" y="1794107"/>
            <a:ext cx="7906201" cy="4318709"/>
            <a:chOff x="448844" y="1345580"/>
            <a:chExt cx="5929651" cy="3239032"/>
          </a:xfrm>
        </p:grpSpPr>
        <p:pic>
          <p:nvPicPr>
            <p:cNvPr id="1030" name="Picture 6" descr="Image result for squared background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49" t="4091" r="5090" b="5489"/>
            <a:stretch/>
          </p:blipFill>
          <p:spPr bwMode="auto">
            <a:xfrm rot="5400000">
              <a:off x="1420128" y="374296"/>
              <a:ext cx="3239032" cy="5181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6" descr="Image result for squared background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51" t="81457" r="5088" b="5489"/>
            <a:stretch/>
          </p:blipFill>
          <p:spPr bwMode="auto">
            <a:xfrm rot="5400000">
              <a:off x="4384953" y="2591067"/>
              <a:ext cx="3239029" cy="7480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" name="Google Shape;150;p22"/>
          <p:cNvSpPr txBox="1"/>
          <p:nvPr/>
        </p:nvSpPr>
        <p:spPr>
          <a:xfrm>
            <a:off x="299055" y="4861593"/>
            <a:ext cx="384285" cy="34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8</a:t>
            </a:r>
            <a:endParaRPr sz="1200" dirty="0"/>
          </a:p>
        </p:txBody>
      </p:sp>
      <p:sp>
        <p:nvSpPr>
          <p:cNvPr id="54" name="Google Shape;150;p22"/>
          <p:cNvSpPr txBox="1"/>
          <p:nvPr/>
        </p:nvSpPr>
        <p:spPr>
          <a:xfrm>
            <a:off x="207569" y="4356980"/>
            <a:ext cx="475771" cy="372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12</a:t>
            </a:r>
            <a:endParaRPr sz="1200" dirty="0"/>
          </a:p>
        </p:txBody>
      </p:sp>
      <p:sp>
        <p:nvSpPr>
          <p:cNvPr id="55" name="Google Shape;150;p22"/>
          <p:cNvSpPr txBox="1"/>
          <p:nvPr/>
        </p:nvSpPr>
        <p:spPr>
          <a:xfrm>
            <a:off x="207569" y="3837434"/>
            <a:ext cx="475771" cy="351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16</a:t>
            </a:r>
            <a:endParaRPr sz="1200" dirty="0"/>
          </a:p>
        </p:txBody>
      </p:sp>
      <p:sp>
        <p:nvSpPr>
          <p:cNvPr id="56" name="Google Shape;150;p22"/>
          <p:cNvSpPr txBox="1"/>
          <p:nvPr/>
        </p:nvSpPr>
        <p:spPr>
          <a:xfrm>
            <a:off x="207570" y="3336727"/>
            <a:ext cx="471601" cy="332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20</a:t>
            </a:r>
            <a:endParaRPr sz="1200" dirty="0"/>
          </a:p>
        </p:txBody>
      </p:sp>
      <p:sp>
        <p:nvSpPr>
          <p:cNvPr id="57" name="Google Shape;150;p22"/>
          <p:cNvSpPr txBox="1"/>
          <p:nvPr/>
        </p:nvSpPr>
        <p:spPr>
          <a:xfrm>
            <a:off x="207570" y="2836021"/>
            <a:ext cx="471601" cy="332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24</a:t>
            </a:r>
            <a:endParaRPr sz="1200" dirty="0"/>
          </a:p>
        </p:txBody>
      </p:sp>
      <p:sp>
        <p:nvSpPr>
          <p:cNvPr id="58" name="Google Shape;150;p22"/>
          <p:cNvSpPr txBox="1"/>
          <p:nvPr/>
        </p:nvSpPr>
        <p:spPr>
          <a:xfrm>
            <a:off x="223470" y="2305243"/>
            <a:ext cx="523991" cy="42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28</a:t>
            </a:r>
            <a:endParaRPr sz="1200" dirty="0"/>
          </a:p>
        </p:txBody>
      </p:sp>
      <p:sp>
        <p:nvSpPr>
          <p:cNvPr id="39" name="Google Shape;165;p22"/>
          <p:cNvSpPr/>
          <p:nvPr/>
        </p:nvSpPr>
        <p:spPr>
          <a:xfrm>
            <a:off x="1294481" y="5564020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" name="Google Shape;165;p22"/>
          <p:cNvSpPr/>
          <p:nvPr/>
        </p:nvSpPr>
        <p:spPr>
          <a:xfrm>
            <a:off x="2830477" y="4535338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" name="Google Shape;165;p22"/>
          <p:cNvSpPr/>
          <p:nvPr/>
        </p:nvSpPr>
        <p:spPr>
          <a:xfrm>
            <a:off x="6691173" y="2204584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8" name="Google Shape;165;p22"/>
          <p:cNvSpPr/>
          <p:nvPr/>
        </p:nvSpPr>
        <p:spPr>
          <a:xfrm>
            <a:off x="5154157" y="2733910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" name="Google Shape;165;p22"/>
          <p:cNvSpPr/>
          <p:nvPr/>
        </p:nvSpPr>
        <p:spPr>
          <a:xfrm>
            <a:off x="8191507" y="1952155"/>
            <a:ext cx="118947" cy="118573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2" name="Google Shape;165;p22"/>
          <p:cNvSpPr/>
          <p:nvPr/>
        </p:nvSpPr>
        <p:spPr>
          <a:xfrm>
            <a:off x="5906108" y="2465518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5" name="Google Shape;165;p22"/>
          <p:cNvSpPr/>
          <p:nvPr/>
        </p:nvSpPr>
        <p:spPr>
          <a:xfrm>
            <a:off x="2037740" y="5173179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6" name="Google Shape;165;p22"/>
          <p:cNvSpPr/>
          <p:nvPr/>
        </p:nvSpPr>
        <p:spPr>
          <a:xfrm>
            <a:off x="3588391" y="3616339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7" name="Google Shape;165;p22"/>
          <p:cNvSpPr/>
          <p:nvPr/>
        </p:nvSpPr>
        <p:spPr>
          <a:xfrm>
            <a:off x="7421961" y="1970131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5" name="Google Shape;165;p22"/>
          <p:cNvSpPr/>
          <p:nvPr/>
        </p:nvSpPr>
        <p:spPr>
          <a:xfrm>
            <a:off x="4350145" y="2993120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" name="Google Shape;150;p22"/>
          <p:cNvSpPr txBox="1"/>
          <p:nvPr/>
        </p:nvSpPr>
        <p:spPr>
          <a:xfrm>
            <a:off x="223467" y="1774466"/>
            <a:ext cx="523991" cy="42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30</a:t>
            </a:r>
            <a:endParaRPr sz="1200" dirty="0"/>
          </a:p>
        </p:txBody>
      </p:sp>
      <p:sp>
        <p:nvSpPr>
          <p:cNvPr id="3" name="Freeform 2"/>
          <p:cNvSpPr/>
          <p:nvPr/>
        </p:nvSpPr>
        <p:spPr>
          <a:xfrm>
            <a:off x="594733" y="1975880"/>
            <a:ext cx="7681951" cy="4130032"/>
          </a:xfrm>
          <a:custGeom>
            <a:avLst/>
            <a:gdLst>
              <a:gd name="connsiteX0" fmla="*/ 5761463 w 5761463"/>
              <a:gd name="connsiteY0" fmla="*/ 12353 h 3097524"/>
              <a:gd name="connsiteX1" fmla="*/ 5166731 w 5761463"/>
              <a:gd name="connsiteY1" fmla="*/ 19788 h 3097524"/>
              <a:gd name="connsiteX2" fmla="*/ 4638907 w 5761463"/>
              <a:gd name="connsiteY2" fmla="*/ 198207 h 3097524"/>
              <a:gd name="connsiteX3" fmla="*/ 4044175 w 5761463"/>
              <a:gd name="connsiteY3" fmla="*/ 398929 h 3097524"/>
              <a:gd name="connsiteX4" fmla="*/ 3464312 w 5761463"/>
              <a:gd name="connsiteY4" fmla="*/ 607085 h 3097524"/>
              <a:gd name="connsiteX5" fmla="*/ 2877014 w 5761463"/>
              <a:gd name="connsiteY5" fmla="*/ 792939 h 3097524"/>
              <a:gd name="connsiteX6" fmla="*/ 2304585 w 5761463"/>
              <a:gd name="connsiteY6" fmla="*/ 1276158 h 3097524"/>
              <a:gd name="connsiteX7" fmla="*/ 1739590 w 5761463"/>
              <a:gd name="connsiteY7" fmla="*/ 1945231 h 3097524"/>
              <a:gd name="connsiteX8" fmla="*/ 1129990 w 5761463"/>
              <a:gd name="connsiteY8" fmla="*/ 2421017 h 3097524"/>
              <a:gd name="connsiteX9" fmla="*/ 579863 w 5761463"/>
              <a:gd name="connsiteY9" fmla="*/ 2725817 h 3097524"/>
              <a:gd name="connsiteX10" fmla="*/ 0 w 5761463"/>
              <a:gd name="connsiteY10" fmla="*/ 3097524 h 309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61463" h="3097524">
                <a:moveTo>
                  <a:pt x="5761463" y="12353"/>
                </a:moveTo>
                <a:cubicBezTo>
                  <a:pt x="5557643" y="582"/>
                  <a:pt x="5353824" y="-11188"/>
                  <a:pt x="5166731" y="19788"/>
                </a:cubicBezTo>
                <a:cubicBezTo>
                  <a:pt x="4979638" y="50764"/>
                  <a:pt x="4638907" y="198207"/>
                  <a:pt x="4638907" y="198207"/>
                </a:cubicBezTo>
                <a:lnTo>
                  <a:pt x="4044175" y="398929"/>
                </a:lnTo>
                <a:cubicBezTo>
                  <a:pt x="3848409" y="467075"/>
                  <a:pt x="3658839" y="541417"/>
                  <a:pt x="3464312" y="607085"/>
                </a:cubicBezTo>
                <a:cubicBezTo>
                  <a:pt x="3269785" y="672753"/>
                  <a:pt x="3070302" y="681427"/>
                  <a:pt x="2877014" y="792939"/>
                </a:cubicBezTo>
                <a:cubicBezTo>
                  <a:pt x="2683726" y="904451"/>
                  <a:pt x="2494156" y="1084109"/>
                  <a:pt x="2304585" y="1276158"/>
                </a:cubicBezTo>
                <a:cubicBezTo>
                  <a:pt x="2115014" y="1468207"/>
                  <a:pt x="1935356" y="1754421"/>
                  <a:pt x="1739590" y="1945231"/>
                </a:cubicBezTo>
                <a:cubicBezTo>
                  <a:pt x="1543824" y="2136041"/>
                  <a:pt x="1323278" y="2290919"/>
                  <a:pt x="1129990" y="2421017"/>
                </a:cubicBezTo>
                <a:cubicBezTo>
                  <a:pt x="936702" y="2551115"/>
                  <a:pt x="768195" y="2613066"/>
                  <a:pt x="579863" y="2725817"/>
                </a:cubicBezTo>
                <a:cubicBezTo>
                  <a:pt x="391531" y="2838568"/>
                  <a:pt x="195765" y="2968046"/>
                  <a:pt x="0" y="3097524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2" name="Google Shape;421;p30"/>
          <p:cNvSpPr txBox="1"/>
          <p:nvPr/>
        </p:nvSpPr>
        <p:spPr>
          <a:xfrm>
            <a:off x="8674638" y="1756131"/>
            <a:ext cx="3374869" cy="1236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400" dirty="0"/>
              <a:t>A quarter of 30 is 7.5 so this is where we draw the line for the lower quartile.</a:t>
            </a:r>
            <a:endParaRPr sz="2400" dirty="0"/>
          </a:p>
        </p:txBody>
      </p:sp>
      <p:sp>
        <p:nvSpPr>
          <p:cNvPr id="33" name="Google Shape;423;p30"/>
          <p:cNvSpPr txBox="1"/>
          <p:nvPr/>
        </p:nvSpPr>
        <p:spPr>
          <a:xfrm>
            <a:off x="8725028" y="3159331"/>
            <a:ext cx="3079648" cy="9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400" dirty="0"/>
              <a:t>An estimate for the lower quartile is 119</a:t>
            </a:r>
            <a:endParaRPr sz="2400" dirty="0"/>
          </a:p>
        </p:txBody>
      </p:sp>
      <p:cxnSp>
        <p:nvCxnSpPr>
          <p:cNvPr id="34" name="Straight Connector 33"/>
          <p:cNvCxnSpPr>
            <a:endCxn id="3" idx="8"/>
          </p:cNvCxnSpPr>
          <p:nvPr/>
        </p:nvCxnSpPr>
        <p:spPr>
          <a:xfrm flipV="1">
            <a:off x="549228" y="5203903"/>
            <a:ext cx="1552157" cy="1303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089329" y="5206677"/>
            <a:ext cx="12057" cy="89923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664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146;p22"/>
          <p:cNvSpPr txBox="1"/>
          <p:nvPr/>
        </p:nvSpPr>
        <p:spPr>
          <a:xfrm>
            <a:off x="485463" y="444133"/>
            <a:ext cx="7176663" cy="781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US" sz="1600" dirty="0"/>
              <a:t>Now that we have been through an example. Can you complete the table and plot the cumulative frequency curve for Four Dwellings Academy</a:t>
            </a:r>
          </a:p>
        </p:txBody>
      </p:sp>
      <p:sp>
        <p:nvSpPr>
          <p:cNvPr id="149" name="Google Shape;149;p22"/>
          <p:cNvSpPr txBox="1"/>
          <p:nvPr/>
        </p:nvSpPr>
        <p:spPr>
          <a:xfrm>
            <a:off x="299055" y="5957103"/>
            <a:ext cx="648472" cy="6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333" dirty="0"/>
              <a:t>0</a:t>
            </a:r>
            <a:endParaRPr sz="1333" dirty="0"/>
          </a:p>
        </p:txBody>
      </p:sp>
      <p:sp>
        <p:nvSpPr>
          <p:cNvPr id="150" name="Google Shape;150;p22"/>
          <p:cNvSpPr txBox="1"/>
          <p:nvPr/>
        </p:nvSpPr>
        <p:spPr>
          <a:xfrm>
            <a:off x="299055" y="5395980"/>
            <a:ext cx="384285" cy="34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4</a:t>
            </a:r>
            <a:endParaRPr sz="1200" dirty="0"/>
          </a:p>
        </p:txBody>
      </p:sp>
      <p:sp>
        <p:nvSpPr>
          <p:cNvPr id="156" name="Google Shape;156;p22"/>
          <p:cNvSpPr txBox="1"/>
          <p:nvPr/>
        </p:nvSpPr>
        <p:spPr>
          <a:xfrm>
            <a:off x="914196" y="6051776"/>
            <a:ext cx="8074360" cy="33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333" dirty="0"/>
              <a:t>     </a:t>
            </a:r>
            <a:r>
              <a:rPr lang="en-GB" sz="1200" dirty="0"/>
              <a:t>60             120            180            240             300            360            420             480           540            600    </a:t>
            </a:r>
            <a:endParaRPr sz="1200" dirty="0"/>
          </a:p>
        </p:txBody>
      </p:sp>
      <p:sp>
        <p:nvSpPr>
          <p:cNvPr id="167" name="Google Shape;167;p22"/>
          <p:cNvSpPr txBox="1"/>
          <p:nvPr/>
        </p:nvSpPr>
        <p:spPr>
          <a:xfrm>
            <a:off x="1981223" y="6438746"/>
            <a:ext cx="3246500" cy="272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467" dirty="0"/>
              <a:t>Screen Time per day (</a:t>
            </a:r>
            <a:r>
              <a:rPr lang="en-GB" sz="1467" dirty="0" err="1"/>
              <a:t>mins</a:t>
            </a:r>
            <a:r>
              <a:rPr lang="en-GB" sz="1467" dirty="0"/>
              <a:t>)</a:t>
            </a:r>
            <a:endParaRPr sz="1600" dirty="0"/>
          </a:p>
        </p:txBody>
      </p:sp>
      <p:sp>
        <p:nvSpPr>
          <p:cNvPr id="168" name="Google Shape;168;p22"/>
          <p:cNvSpPr txBox="1"/>
          <p:nvPr/>
        </p:nvSpPr>
        <p:spPr>
          <a:xfrm rot="-5400000">
            <a:off x="-1799231" y="3166379"/>
            <a:ext cx="37208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600" dirty="0"/>
              <a:t>Cumulative Frequency</a:t>
            </a:r>
            <a:endParaRPr sz="1600" dirty="0"/>
          </a:p>
        </p:txBody>
      </p:sp>
      <p:grpSp>
        <p:nvGrpSpPr>
          <p:cNvPr id="6" name="Group 5"/>
          <p:cNvGrpSpPr/>
          <p:nvPr/>
        </p:nvGrpSpPr>
        <p:grpSpPr>
          <a:xfrm>
            <a:off x="598460" y="1794107"/>
            <a:ext cx="7906201" cy="4318709"/>
            <a:chOff x="448844" y="1345580"/>
            <a:chExt cx="5929651" cy="3239032"/>
          </a:xfrm>
        </p:grpSpPr>
        <p:pic>
          <p:nvPicPr>
            <p:cNvPr id="1030" name="Picture 6" descr="Image result for squared background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49" t="4091" r="5090" b="5489"/>
            <a:stretch/>
          </p:blipFill>
          <p:spPr bwMode="auto">
            <a:xfrm rot="5400000">
              <a:off x="1420128" y="374296"/>
              <a:ext cx="3239032" cy="5181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6" descr="Image result for squared background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51" t="81457" r="5088" b="5489"/>
            <a:stretch/>
          </p:blipFill>
          <p:spPr bwMode="auto">
            <a:xfrm rot="5400000">
              <a:off x="4384953" y="2591067"/>
              <a:ext cx="3239029" cy="7480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" name="Google Shape;150;p22"/>
          <p:cNvSpPr txBox="1"/>
          <p:nvPr/>
        </p:nvSpPr>
        <p:spPr>
          <a:xfrm>
            <a:off x="299055" y="4861593"/>
            <a:ext cx="384285" cy="34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8</a:t>
            </a:r>
            <a:endParaRPr sz="1200" dirty="0"/>
          </a:p>
        </p:txBody>
      </p:sp>
      <p:sp>
        <p:nvSpPr>
          <p:cNvPr id="54" name="Google Shape;150;p22"/>
          <p:cNvSpPr txBox="1"/>
          <p:nvPr/>
        </p:nvSpPr>
        <p:spPr>
          <a:xfrm>
            <a:off x="207569" y="4356980"/>
            <a:ext cx="475771" cy="372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12</a:t>
            </a:r>
            <a:endParaRPr sz="1200" dirty="0"/>
          </a:p>
        </p:txBody>
      </p:sp>
      <p:sp>
        <p:nvSpPr>
          <p:cNvPr id="55" name="Google Shape;150;p22"/>
          <p:cNvSpPr txBox="1"/>
          <p:nvPr/>
        </p:nvSpPr>
        <p:spPr>
          <a:xfrm>
            <a:off x="207569" y="3837434"/>
            <a:ext cx="475771" cy="351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16</a:t>
            </a:r>
            <a:endParaRPr sz="1200" dirty="0"/>
          </a:p>
        </p:txBody>
      </p:sp>
      <p:sp>
        <p:nvSpPr>
          <p:cNvPr id="56" name="Google Shape;150;p22"/>
          <p:cNvSpPr txBox="1"/>
          <p:nvPr/>
        </p:nvSpPr>
        <p:spPr>
          <a:xfrm>
            <a:off x="207570" y="3336727"/>
            <a:ext cx="471601" cy="332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20</a:t>
            </a:r>
            <a:endParaRPr sz="1200" dirty="0"/>
          </a:p>
        </p:txBody>
      </p:sp>
      <p:sp>
        <p:nvSpPr>
          <p:cNvPr id="57" name="Google Shape;150;p22"/>
          <p:cNvSpPr txBox="1"/>
          <p:nvPr/>
        </p:nvSpPr>
        <p:spPr>
          <a:xfrm>
            <a:off x="207570" y="2836021"/>
            <a:ext cx="471601" cy="332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24</a:t>
            </a:r>
            <a:endParaRPr sz="1200" dirty="0"/>
          </a:p>
        </p:txBody>
      </p:sp>
      <p:sp>
        <p:nvSpPr>
          <p:cNvPr id="58" name="Google Shape;150;p22"/>
          <p:cNvSpPr txBox="1"/>
          <p:nvPr/>
        </p:nvSpPr>
        <p:spPr>
          <a:xfrm>
            <a:off x="223470" y="2305243"/>
            <a:ext cx="523991" cy="42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28</a:t>
            </a:r>
            <a:endParaRPr sz="1200" dirty="0"/>
          </a:p>
        </p:txBody>
      </p:sp>
      <p:sp>
        <p:nvSpPr>
          <p:cNvPr id="39" name="Google Shape;165;p22"/>
          <p:cNvSpPr/>
          <p:nvPr/>
        </p:nvSpPr>
        <p:spPr>
          <a:xfrm>
            <a:off x="1294481" y="5564020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" name="Google Shape;165;p22"/>
          <p:cNvSpPr/>
          <p:nvPr/>
        </p:nvSpPr>
        <p:spPr>
          <a:xfrm>
            <a:off x="2830477" y="4535338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" name="Google Shape;165;p22"/>
          <p:cNvSpPr/>
          <p:nvPr/>
        </p:nvSpPr>
        <p:spPr>
          <a:xfrm>
            <a:off x="6691173" y="2204584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8" name="Google Shape;165;p22"/>
          <p:cNvSpPr/>
          <p:nvPr/>
        </p:nvSpPr>
        <p:spPr>
          <a:xfrm>
            <a:off x="5154157" y="2733910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" name="Google Shape;165;p22"/>
          <p:cNvSpPr/>
          <p:nvPr/>
        </p:nvSpPr>
        <p:spPr>
          <a:xfrm>
            <a:off x="8191507" y="1952155"/>
            <a:ext cx="118947" cy="118573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2" name="Google Shape;165;p22"/>
          <p:cNvSpPr/>
          <p:nvPr/>
        </p:nvSpPr>
        <p:spPr>
          <a:xfrm>
            <a:off x="5906108" y="2465518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5" name="Google Shape;165;p22"/>
          <p:cNvSpPr/>
          <p:nvPr/>
        </p:nvSpPr>
        <p:spPr>
          <a:xfrm>
            <a:off x="2037740" y="5173179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6" name="Google Shape;165;p22"/>
          <p:cNvSpPr/>
          <p:nvPr/>
        </p:nvSpPr>
        <p:spPr>
          <a:xfrm>
            <a:off x="3588391" y="3616339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7" name="Google Shape;165;p22"/>
          <p:cNvSpPr/>
          <p:nvPr/>
        </p:nvSpPr>
        <p:spPr>
          <a:xfrm>
            <a:off x="7421961" y="1970131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5" name="Google Shape;165;p22"/>
          <p:cNvSpPr/>
          <p:nvPr/>
        </p:nvSpPr>
        <p:spPr>
          <a:xfrm>
            <a:off x="4350145" y="2993120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" name="Google Shape;150;p22"/>
          <p:cNvSpPr txBox="1"/>
          <p:nvPr/>
        </p:nvSpPr>
        <p:spPr>
          <a:xfrm>
            <a:off x="223467" y="1774466"/>
            <a:ext cx="523991" cy="42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30</a:t>
            </a:r>
            <a:endParaRPr sz="1200" dirty="0"/>
          </a:p>
        </p:txBody>
      </p:sp>
      <p:sp>
        <p:nvSpPr>
          <p:cNvPr id="3" name="Freeform 2"/>
          <p:cNvSpPr/>
          <p:nvPr/>
        </p:nvSpPr>
        <p:spPr>
          <a:xfrm>
            <a:off x="594733" y="1975880"/>
            <a:ext cx="7681951" cy="4130032"/>
          </a:xfrm>
          <a:custGeom>
            <a:avLst/>
            <a:gdLst>
              <a:gd name="connsiteX0" fmla="*/ 5761463 w 5761463"/>
              <a:gd name="connsiteY0" fmla="*/ 12353 h 3097524"/>
              <a:gd name="connsiteX1" fmla="*/ 5166731 w 5761463"/>
              <a:gd name="connsiteY1" fmla="*/ 19788 h 3097524"/>
              <a:gd name="connsiteX2" fmla="*/ 4638907 w 5761463"/>
              <a:gd name="connsiteY2" fmla="*/ 198207 h 3097524"/>
              <a:gd name="connsiteX3" fmla="*/ 4044175 w 5761463"/>
              <a:gd name="connsiteY3" fmla="*/ 398929 h 3097524"/>
              <a:gd name="connsiteX4" fmla="*/ 3464312 w 5761463"/>
              <a:gd name="connsiteY4" fmla="*/ 607085 h 3097524"/>
              <a:gd name="connsiteX5" fmla="*/ 2877014 w 5761463"/>
              <a:gd name="connsiteY5" fmla="*/ 792939 h 3097524"/>
              <a:gd name="connsiteX6" fmla="*/ 2304585 w 5761463"/>
              <a:gd name="connsiteY6" fmla="*/ 1276158 h 3097524"/>
              <a:gd name="connsiteX7" fmla="*/ 1739590 w 5761463"/>
              <a:gd name="connsiteY7" fmla="*/ 1945231 h 3097524"/>
              <a:gd name="connsiteX8" fmla="*/ 1129990 w 5761463"/>
              <a:gd name="connsiteY8" fmla="*/ 2421017 h 3097524"/>
              <a:gd name="connsiteX9" fmla="*/ 579863 w 5761463"/>
              <a:gd name="connsiteY9" fmla="*/ 2725817 h 3097524"/>
              <a:gd name="connsiteX10" fmla="*/ 0 w 5761463"/>
              <a:gd name="connsiteY10" fmla="*/ 3097524 h 309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61463" h="3097524">
                <a:moveTo>
                  <a:pt x="5761463" y="12353"/>
                </a:moveTo>
                <a:cubicBezTo>
                  <a:pt x="5557643" y="582"/>
                  <a:pt x="5353824" y="-11188"/>
                  <a:pt x="5166731" y="19788"/>
                </a:cubicBezTo>
                <a:cubicBezTo>
                  <a:pt x="4979638" y="50764"/>
                  <a:pt x="4638907" y="198207"/>
                  <a:pt x="4638907" y="198207"/>
                </a:cubicBezTo>
                <a:lnTo>
                  <a:pt x="4044175" y="398929"/>
                </a:lnTo>
                <a:cubicBezTo>
                  <a:pt x="3848409" y="467075"/>
                  <a:pt x="3658839" y="541417"/>
                  <a:pt x="3464312" y="607085"/>
                </a:cubicBezTo>
                <a:cubicBezTo>
                  <a:pt x="3269785" y="672753"/>
                  <a:pt x="3070302" y="681427"/>
                  <a:pt x="2877014" y="792939"/>
                </a:cubicBezTo>
                <a:cubicBezTo>
                  <a:pt x="2683726" y="904451"/>
                  <a:pt x="2494156" y="1084109"/>
                  <a:pt x="2304585" y="1276158"/>
                </a:cubicBezTo>
                <a:cubicBezTo>
                  <a:pt x="2115014" y="1468207"/>
                  <a:pt x="1935356" y="1754421"/>
                  <a:pt x="1739590" y="1945231"/>
                </a:cubicBezTo>
                <a:cubicBezTo>
                  <a:pt x="1543824" y="2136041"/>
                  <a:pt x="1323278" y="2290919"/>
                  <a:pt x="1129990" y="2421017"/>
                </a:cubicBezTo>
                <a:cubicBezTo>
                  <a:pt x="936702" y="2551115"/>
                  <a:pt x="768195" y="2613066"/>
                  <a:pt x="579863" y="2725817"/>
                </a:cubicBezTo>
                <a:cubicBezTo>
                  <a:pt x="391531" y="2838568"/>
                  <a:pt x="195765" y="2968046"/>
                  <a:pt x="0" y="3097524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2" name="Google Shape;421;p30"/>
          <p:cNvSpPr txBox="1"/>
          <p:nvPr/>
        </p:nvSpPr>
        <p:spPr>
          <a:xfrm>
            <a:off x="8674638" y="1756131"/>
            <a:ext cx="3374869" cy="1236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400" dirty="0"/>
              <a:t>Three quarters of 30 is 22.5 so this is where we draw the line for the upper quartile.</a:t>
            </a:r>
            <a:endParaRPr sz="2400" dirty="0"/>
          </a:p>
        </p:txBody>
      </p:sp>
      <p:sp>
        <p:nvSpPr>
          <p:cNvPr id="33" name="Google Shape;423;p30"/>
          <p:cNvSpPr txBox="1"/>
          <p:nvPr/>
        </p:nvSpPr>
        <p:spPr>
          <a:xfrm>
            <a:off x="8725028" y="3159331"/>
            <a:ext cx="3079648" cy="9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400" dirty="0"/>
              <a:t>An estimate for the upper quartile is 275</a:t>
            </a:r>
            <a:endParaRPr sz="2400" dirty="0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578833" y="3228225"/>
            <a:ext cx="3574377" cy="65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121327" y="3226495"/>
            <a:ext cx="7887" cy="299315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94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/>
        </p:nvSpPr>
        <p:spPr>
          <a:xfrm>
            <a:off x="485464" y="444134"/>
            <a:ext cx="7021793" cy="1450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US" sz="1600" dirty="0"/>
              <a:t>Can you complete the table and plot the cumulative frequency curve for Bonus Pastor</a:t>
            </a:r>
          </a:p>
        </p:txBody>
      </p:sp>
      <p:sp>
        <p:nvSpPr>
          <p:cNvPr id="149" name="Google Shape;149;p22"/>
          <p:cNvSpPr txBox="1"/>
          <p:nvPr/>
        </p:nvSpPr>
        <p:spPr>
          <a:xfrm>
            <a:off x="299055" y="5957103"/>
            <a:ext cx="648472" cy="6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333" dirty="0"/>
              <a:t>0</a:t>
            </a:r>
            <a:endParaRPr sz="1333" dirty="0"/>
          </a:p>
        </p:txBody>
      </p:sp>
      <p:sp>
        <p:nvSpPr>
          <p:cNvPr id="150" name="Google Shape;150;p22"/>
          <p:cNvSpPr txBox="1"/>
          <p:nvPr/>
        </p:nvSpPr>
        <p:spPr>
          <a:xfrm>
            <a:off x="299055" y="5395980"/>
            <a:ext cx="384285" cy="34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4</a:t>
            </a:r>
            <a:endParaRPr sz="1200" dirty="0"/>
          </a:p>
        </p:txBody>
      </p:sp>
      <p:sp>
        <p:nvSpPr>
          <p:cNvPr id="156" name="Google Shape;156;p22"/>
          <p:cNvSpPr txBox="1"/>
          <p:nvPr/>
        </p:nvSpPr>
        <p:spPr>
          <a:xfrm>
            <a:off x="914196" y="6051776"/>
            <a:ext cx="8074360" cy="33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333" dirty="0"/>
              <a:t>     </a:t>
            </a:r>
            <a:r>
              <a:rPr lang="en-GB" sz="1200" dirty="0"/>
              <a:t>60             120            180            240             300            360            420             480           540            600    </a:t>
            </a:r>
            <a:endParaRPr sz="1200" dirty="0"/>
          </a:p>
        </p:txBody>
      </p:sp>
      <p:sp>
        <p:nvSpPr>
          <p:cNvPr id="167" name="Google Shape;167;p22"/>
          <p:cNvSpPr txBox="1"/>
          <p:nvPr/>
        </p:nvSpPr>
        <p:spPr>
          <a:xfrm>
            <a:off x="1981223" y="6438746"/>
            <a:ext cx="3246500" cy="272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467" dirty="0"/>
              <a:t>Screen Time per day (</a:t>
            </a:r>
            <a:r>
              <a:rPr lang="en-GB" sz="1467" dirty="0" err="1"/>
              <a:t>mins</a:t>
            </a:r>
            <a:r>
              <a:rPr lang="en-GB" sz="1467" dirty="0"/>
              <a:t>)</a:t>
            </a:r>
            <a:endParaRPr sz="1600" dirty="0"/>
          </a:p>
        </p:txBody>
      </p:sp>
      <p:sp>
        <p:nvSpPr>
          <p:cNvPr id="168" name="Google Shape;168;p22"/>
          <p:cNvSpPr txBox="1"/>
          <p:nvPr/>
        </p:nvSpPr>
        <p:spPr>
          <a:xfrm rot="-5400000">
            <a:off x="-1799231" y="3166379"/>
            <a:ext cx="37208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600" dirty="0"/>
              <a:t>Cumulative Frequency</a:t>
            </a:r>
            <a:endParaRPr sz="1600" dirty="0"/>
          </a:p>
        </p:txBody>
      </p:sp>
      <p:graphicFrame>
        <p:nvGraphicFramePr>
          <p:cNvPr id="48" name="Google Shape;61;p14"/>
          <p:cNvGraphicFramePr/>
          <p:nvPr/>
        </p:nvGraphicFramePr>
        <p:xfrm>
          <a:off x="8642765" y="289016"/>
          <a:ext cx="3480779" cy="587899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69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952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Bonus Pastor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4110084752"/>
                  </a:ext>
                </a:extLst>
              </a:tr>
              <a:tr h="89404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/>
                        <a:t>Screen time</a:t>
                      </a:r>
                      <a:r>
                        <a:rPr lang="en-GB" sz="1100" b="1" baseline="0" dirty="0"/>
                        <a:t>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baseline="0" dirty="0"/>
                        <a:t>per day (</a:t>
                      </a:r>
                      <a:r>
                        <a:rPr lang="en-GB" sz="1100" b="1" baseline="0" dirty="0" err="1"/>
                        <a:t>mins</a:t>
                      </a:r>
                      <a:r>
                        <a:rPr lang="en-GB" sz="1100" b="1" baseline="0" dirty="0"/>
                        <a:t>)</a:t>
                      </a:r>
                      <a:endParaRPr sz="11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/>
                        <a:t>Frequency</a:t>
                      </a:r>
                      <a:endParaRPr sz="11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/>
                        <a:t>Upper Limit</a:t>
                      </a:r>
                      <a:endParaRPr sz="11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/>
                        <a:t>Cumulative Frequency</a:t>
                      </a:r>
                      <a:endParaRPr sz="1100" b="1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0-60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2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&lt;60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61-120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2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&lt;120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121-180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1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&lt;180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181-240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8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&lt;240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241-300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7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&lt;300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301-360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4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&lt;360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361-420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3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&lt;420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421-480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2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&lt;480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104641854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481-540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2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&lt;540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3005895494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541-600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1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&lt;600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31742365"/>
                  </a:ext>
                </a:extLst>
              </a:tr>
            </a:tbl>
          </a:graphicData>
        </a:graphic>
      </p:graphicFrame>
      <p:sp>
        <p:nvSpPr>
          <p:cNvPr id="53" name="Google Shape;150;p22"/>
          <p:cNvSpPr txBox="1"/>
          <p:nvPr/>
        </p:nvSpPr>
        <p:spPr>
          <a:xfrm>
            <a:off x="299055" y="4861593"/>
            <a:ext cx="384285" cy="34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8</a:t>
            </a:r>
            <a:endParaRPr sz="1200" dirty="0"/>
          </a:p>
        </p:txBody>
      </p:sp>
      <p:sp>
        <p:nvSpPr>
          <p:cNvPr id="54" name="Google Shape;150;p22"/>
          <p:cNvSpPr txBox="1"/>
          <p:nvPr/>
        </p:nvSpPr>
        <p:spPr>
          <a:xfrm>
            <a:off x="207569" y="4356980"/>
            <a:ext cx="475771" cy="372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12</a:t>
            </a:r>
            <a:endParaRPr sz="1200" dirty="0"/>
          </a:p>
        </p:txBody>
      </p:sp>
      <p:sp>
        <p:nvSpPr>
          <p:cNvPr id="55" name="Google Shape;150;p22"/>
          <p:cNvSpPr txBox="1"/>
          <p:nvPr/>
        </p:nvSpPr>
        <p:spPr>
          <a:xfrm>
            <a:off x="207569" y="3837434"/>
            <a:ext cx="475771" cy="351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16</a:t>
            </a:r>
            <a:endParaRPr sz="1200" dirty="0"/>
          </a:p>
        </p:txBody>
      </p:sp>
      <p:sp>
        <p:nvSpPr>
          <p:cNvPr id="56" name="Google Shape;150;p22"/>
          <p:cNvSpPr txBox="1"/>
          <p:nvPr/>
        </p:nvSpPr>
        <p:spPr>
          <a:xfrm>
            <a:off x="207570" y="3336727"/>
            <a:ext cx="471601" cy="332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20</a:t>
            </a:r>
            <a:endParaRPr sz="1200" dirty="0"/>
          </a:p>
        </p:txBody>
      </p:sp>
      <p:sp>
        <p:nvSpPr>
          <p:cNvPr id="57" name="Google Shape;150;p22"/>
          <p:cNvSpPr txBox="1"/>
          <p:nvPr/>
        </p:nvSpPr>
        <p:spPr>
          <a:xfrm>
            <a:off x="207570" y="2836021"/>
            <a:ext cx="471601" cy="332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24</a:t>
            </a:r>
            <a:endParaRPr sz="1200" dirty="0"/>
          </a:p>
        </p:txBody>
      </p:sp>
      <p:sp>
        <p:nvSpPr>
          <p:cNvPr id="58" name="Google Shape;150;p22"/>
          <p:cNvSpPr txBox="1"/>
          <p:nvPr/>
        </p:nvSpPr>
        <p:spPr>
          <a:xfrm>
            <a:off x="223470" y="2305243"/>
            <a:ext cx="523991" cy="42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28</a:t>
            </a:r>
            <a:endParaRPr sz="1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598460" y="1794107"/>
            <a:ext cx="7906201" cy="4318709"/>
            <a:chOff x="448844" y="1345580"/>
            <a:chExt cx="5929651" cy="3239032"/>
          </a:xfrm>
        </p:grpSpPr>
        <p:pic>
          <p:nvPicPr>
            <p:cNvPr id="19" name="Picture 6" descr="Image result for squared background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49" t="4091" r="5090" b="5489"/>
            <a:stretch/>
          </p:blipFill>
          <p:spPr bwMode="auto">
            <a:xfrm rot="5400000">
              <a:off x="1420128" y="374296"/>
              <a:ext cx="3239032" cy="5181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Image result for squared background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51" t="81457" r="5088" b="5489"/>
            <a:stretch/>
          </p:blipFill>
          <p:spPr bwMode="auto">
            <a:xfrm rot="5400000">
              <a:off x="4384953" y="2591067"/>
              <a:ext cx="3239029" cy="7480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Google Shape;150;p22"/>
          <p:cNvSpPr txBox="1"/>
          <p:nvPr/>
        </p:nvSpPr>
        <p:spPr>
          <a:xfrm>
            <a:off x="223467" y="1774466"/>
            <a:ext cx="523991" cy="42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32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2210122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/>
        </p:nvSpPr>
        <p:spPr>
          <a:xfrm>
            <a:off x="485464" y="444134"/>
            <a:ext cx="7021793" cy="66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US" sz="1600" dirty="0"/>
              <a:t>Can you complete the table and plot the cumulative frequency curve for Bonus Pastor</a:t>
            </a:r>
          </a:p>
        </p:txBody>
      </p:sp>
      <p:sp>
        <p:nvSpPr>
          <p:cNvPr id="149" name="Google Shape;149;p22"/>
          <p:cNvSpPr txBox="1"/>
          <p:nvPr/>
        </p:nvSpPr>
        <p:spPr>
          <a:xfrm>
            <a:off x="299055" y="5957103"/>
            <a:ext cx="648472" cy="6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333" dirty="0"/>
              <a:t>0</a:t>
            </a:r>
            <a:endParaRPr sz="1333" dirty="0"/>
          </a:p>
        </p:txBody>
      </p:sp>
      <p:sp>
        <p:nvSpPr>
          <p:cNvPr id="150" name="Google Shape;150;p22"/>
          <p:cNvSpPr txBox="1"/>
          <p:nvPr/>
        </p:nvSpPr>
        <p:spPr>
          <a:xfrm>
            <a:off x="299055" y="5395980"/>
            <a:ext cx="384285" cy="34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4</a:t>
            </a:r>
            <a:endParaRPr sz="1200" dirty="0"/>
          </a:p>
        </p:txBody>
      </p:sp>
      <p:sp>
        <p:nvSpPr>
          <p:cNvPr id="156" name="Google Shape;156;p22"/>
          <p:cNvSpPr txBox="1"/>
          <p:nvPr/>
        </p:nvSpPr>
        <p:spPr>
          <a:xfrm>
            <a:off x="914196" y="6051776"/>
            <a:ext cx="8074360" cy="33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333" dirty="0"/>
              <a:t>     </a:t>
            </a:r>
            <a:r>
              <a:rPr lang="en-GB" sz="1200" dirty="0"/>
              <a:t>60             120            180            240             300            360            420             480           540            600    </a:t>
            </a:r>
            <a:endParaRPr sz="1200" dirty="0"/>
          </a:p>
        </p:txBody>
      </p:sp>
      <p:sp>
        <p:nvSpPr>
          <p:cNvPr id="167" name="Google Shape;167;p22"/>
          <p:cNvSpPr txBox="1"/>
          <p:nvPr/>
        </p:nvSpPr>
        <p:spPr>
          <a:xfrm>
            <a:off x="1981223" y="6438746"/>
            <a:ext cx="3246500" cy="272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467" dirty="0"/>
              <a:t>Screen Time per day (</a:t>
            </a:r>
            <a:r>
              <a:rPr lang="en-GB" sz="1467" dirty="0" err="1"/>
              <a:t>mins</a:t>
            </a:r>
            <a:r>
              <a:rPr lang="en-GB" sz="1467" dirty="0"/>
              <a:t>)</a:t>
            </a:r>
            <a:endParaRPr sz="1600" dirty="0"/>
          </a:p>
        </p:txBody>
      </p:sp>
      <p:sp>
        <p:nvSpPr>
          <p:cNvPr id="168" name="Google Shape;168;p22"/>
          <p:cNvSpPr txBox="1"/>
          <p:nvPr/>
        </p:nvSpPr>
        <p:spPr>
          <a:xfrm rot="-5400000">
            <a:off x="-1799231" y="3166379"/>
            <a:ext cx="37208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600" dirty="0"/>
              <a:t>Cumulative Frequency</a:t>
            </a:r>
            <a:endParaRPr sz="1600" dirty="0"/>
          </a:p>
        </p:txBody>
      </p:sp>
      <p:graphicFrame>
        <p:nvGraphicFramePr>
          <p:cNvPr id="48" name="Google Shape;61;p14"/>
          <p:cNvGraphicFramePr/>
          <p:nvPr/>
        </p:nvGraphicFramePr>
        <p:xfrm>
          <a:off x="8642765" y="289016"/>
          <a:ext cx="3480779" cy="587899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69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952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Bonus Pastor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4110084752"/>
                  </a:ext>
                </a:extLst>
              </a:tr>
              <a:tr h="89404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/>
                        <a:t>Screen time</a:t>
                      </a:r>
                      <a:r>
                        <a:rPr lang="en-GB" sz="1100" b="1" baseline="0" dirty="0"/>
                        <a:t>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baseline="0" dirty="0"/>
                        <a:t>per day (</a:t>
                      </a:r>
                      <a:r>
                        <a:rPr lang="en-GB" sz="1100" b="1" baseline="0" dirty="0" err="1"/>
                        <a:t>mins</a:t>
                      </a:r>
                      <a:r>
                        <a:rPr lang="en-GB" sz="1100" b="1" baseline="0" dirty="0"/>
                        <a:t>)</a:t>
                      </a:r>
                      <a:endParaRPr sz="11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/>
                        <a:t>Frequency</a:t>
                      </a:r>
                      <a:endParaRPr sz="11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/>
                        <a:t>Upper Limit</a:t>
                      </a:r>
                      <a:endParaRPr sz="11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/>
                        <a:t>Cumulative Frequency</a:t>
                      </a:r>
                      <a:endParaRPr sz="1100" b="1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0-60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2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&lt;60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61-120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2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&lt;120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121-180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1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&lt;180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181-240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8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&lt;240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13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241-300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7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&lt;300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20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301-360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4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&lt;360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24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361-420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3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&lt;420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27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421-480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2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&lt;480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29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104641854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481-540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2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&lt;540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31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3005895494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541-600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1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&lt;600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32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31742365"/>
                  </a:ext>
                </a:extLst>
              </a:tr>
            </a:tbl>
          </a:graphicData>
        </a:graphic>
      </p:graphicFrame>
      <p:sp>
        <p:nvSpPr>
          <p:cNvPr id="53" name="Google Shape;150;p22"/>
          <p:cNvSpPr txBox="1"/>
          <p:nvPr/>
        </p:nvSpPr>
        <p:spPr>
          <a:xfrm>
            <a:off x="299055" y="4861593"/>
            <a:ext cx="384285" cy="34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8</a:t>
            </a:r>
            <a:endParaRPr sz="1200" dirty="0"/>
          </a:p>
        </p:txBody>
      </p:sp>
      <p:sp>
        <p:nvSpPr>
          <p:cNvPr id="54" name="Google Shape;150;p22"/>
          <p:cNvSpPr txBox="1"/>
          <p:nvPr/>
        </p:nvSpPr>
        <p:spPr>
          <a:xfrm>
            <a:off x="207569" y="4356980"/>
            <a:ext cx="475771" cy="372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12</a:t>
            </a:r>
            <a:endParaRPr sz="1200" dirty="0"/>
          </a:p>
        </p:txBody>
      </p:sp>
      <p:sp>
        <p:nvSpPr>
          <p:cNvPr id="55" name="Google Shape;150;p22"/>
          <p:cNvSpPr txBox="1"/>
          <p:nvPr/>
        </p:nvSpPr>
        <p:spPr>
          <a:xfrm>
            <a:off x="207569" y="3837434"/>
            <a:ext cx="475771" cy="351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16</a:t>
            </a:r>
            <a:endParaRPr sz="1200" dirty="0"/>
          </a:p>
        </p:txBody>
      </p:sp>
      <p:sp>
        <p:nvSpPr>
          <p:cNvPr id="56" name="Google Shape;150;p22"/>
          <p:cNvSpPr txBox="1"/>
          <p:nvPr/>
        </p:nvSpPr>
        <p:spPr>
          <a:xfrm>
            <a:off x="207570" y="3336727"/>
            <a:ext cx="471601" cy="332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20</a:t>
            </a:r>
            <a:endParaRPr sz="1200" dirty="0"/>
          </a:p>
        </p:txBody>
      </p:sp>
      <p:sp>
        <p:nvSpPr>
          <p:cNvPr id="57" name="Google Shape;150;p22"/>
          <p:cNvSpPr txBox="1"/>
          <p:nvPr/>
        </p:nvSpPr>
        <p:spPr>
          <a:xfrm>
            <a:off x="207570" y="2836021"/>
            <a:ext cx="471601" cy="332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24</a:t>
            </a:r>
            <a:endParaRPr sz="1200" dirty="0"/>
          </a:p>
        </p:txBody>
      </p:sp>
      <p:sp>
        <p:nvSpPr>
          <p:cNvPr id="58" name="Google Shape;150;p22"/>
          <p:cNvSpPr txBox="1"/>
          <p:nvPr/>
        </p:nvSpPr>
        <p:spPr>
          <a:xfrm>
            <a:off x="223470" y="2305243"/>
            <a:ext cx="523991" cy="42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28</a:t>
            </a:r>
            <a:endParaRPr sz="1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598460" y="1794107"/>
            <a:ext cx="7906201" cy="4318709"/>
            <a:chOff x="448844" y="1345580"/>
            <a:chExt cx="5929651" cy="3239032"/>
          </a:xfrm>
        </p:grpSpPr>
        <p:pic>
          <p:nvPicPr>
            <p:cNvPr id="19" name="Picture 6" descr="Image result for squared background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49" t="4091" r="5090" b="5489"/>
            <a:stretch/>
          </p:blipFill>
          <p:spPr bwMode="auto">
            <a:xfrm rot="5400000">
              <a:off x="1420128" y="374296"/>
              <a:ext cx="3239032" cy="5181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Image result for squared background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51" t="81457" r="5088" b="5489"/>
            <a:stretch/>
          </p:blipFill>
          <p:spPr bwMode="auto">
            <a:xfrm rot="5400000">
              <a:off x="4384953" y="2591067"/>
              <a:ext cx="3239029" cy="7480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Google Shape;150;p22"/>
          <p:cNvSpPr txBox="1"/>
          <p:nvPr/>
        </p:nvSpPr>
        <p:spPr>
          <a:xfrm>
            <a:off x="223467" y="1774466"/>
            <a:ext cx="523991" cy="42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32</a:t>
            </a:r>
            <a:endParaRPr sz="1200" dirty="0"/>
          </a:p>
        </p:txBody>
      </p:sp>
      <p:sp>
        <p:nvSpPr>
          <p:cNvPr id="22" name="Google Shape;165;p22"/>
          <p:cNvSpPr/>
          <p:nvPr/>
        </p:nvSpPr>
        <p:spPr>
          <a:xfrm>
            <a:off x="1288575" y="5815902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" name="Google Shape;165;p22"/>
          <p:cNvSpPr/>
          <p:nvPr/>
        </p:nvSpPr>
        <p:spPr>
          <a:xfrm>
            <a:off x="2059253" y="5567846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" name="Google Shape;165;p22"/>
          <p:cNvSpPr/>
          <p:nvPr/>
        </p:nvSpPr>
        <p:spPr>
          <a:xfrm>
            <a:off x="2827448" y="5457092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" name="Google Shape;165;p22"/>
          <p:cNvSpPr/>
          <p:nvPr/>
        </p:nvSpPr>
        <p:spPr>
          <a:xfrm>
            <a:off x="3585969" y="4433224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" name="Google Shape;165;p22"/>
          <p:cNvSpPr/>
          <p:nvPr/>
        </p:nvSpPr>
        <p:spPr>
          <a:xfrm>
            <a:off x="4357903" y="3502982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" name="Google Shape;165;p22"/>
          <p:cNvSpPr/>
          <p:nvPr/>
        </p:nvSpPr>
        <p:spPr>
          <a:xfrm>
            <a:off x="5167351" y="2980535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" name="Google Shape;165;p22"/>
          <p:cNvSpPr/>
          <p:nvPr/>
        </p:nvSpPr>
        <p:spPr>
          <a:xfrm>
            <a:off x="5926404" y="2620415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" name="Google Shape;165;p22"/>
          <p:cNvSpPr/>
          <p:nvPr/>
        </p:nvSpPr>
        <p:spPr>
          <a:xfrm>
            <a:off x="6666099" y="2316571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" name="Google Shape;165;p22"/>
          <p:cNvSpPr/>
          <p:nvPr/>
        </p:nvSpPr>
        <p:spPr>
          <a:xfrm>
            <a:off x="7436843" y="2090960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1" name="Google Shape;165;p22"/>
          <p:cNvSpPr/>
          <p:nvPr/>
        </p:nvSpPr>
        <p:spPr>
          <a:xfrm>
            <a:off x="8204325" y="1934740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77277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/>
        </p:nvSpPr>
        <p:spPr>
          <a:xfrm>
            <a:off x="485464" y="444134"/>
            <a:ext cx="7021793" cy="66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US" sz="1600" dirty="0"/>
              <a:t>Can you complete the table and plot the cumulative frequency curve for Bonus Pastor</a:t>
            </a:r>
          </a:p>
        </p:txBody>
      </p:sp>
      <p:sp>
        <p:nvSpPr>
          <p:cNvPr id="149" name="Google Shape;149;p22"/>
          <p:cNvSpPr txBox="1"/>
          <p:nvPr/>
        </p:nvSpPr>
        <p:spPr>
          <a:xfrm>
            <a:off x="299055" y="5957103"/>
            <a:ext cx="648472" cy="6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333" dirty="0"/>
              <a:t>0</a:t>
            </a:r>
            <a:endParaRPr sz="1333" dirty="0"/>
          </a:p>
        </p:txBody>
      </p:sp>
      <p:sp>
        <p:nvSpPr>
          <p:cNvPr id="150" name="Google Shape;150;p22"/>
          <p:cNvSpPr txBox="1"/>
          <p:nvPr/>
        </p:nvSpPr>
        <p:spPr>
          <a:xfrm>
            <a:off x="299055" y="5395980"/>
            <a:ext cx="384285" cy="34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4</a:t>
            </a:r>
            <a:endParaRPr sz="1200" dirty="0"/>
          </a:p>
        </p:txBody>
      </p:sp>
      <p:sp>
        <p:nvSpPr>
          <p:cNvPr id="156" name="Google Shape;156;p22"/>
          <p:cNvSpPr txBox="1"/>
          <p:nvPr/>
        </p:nvSpPr>
        <p:spPr>
          <a:xfrm>
            <a:off x="914196" y="6051776"/>
            <a:ext cx="8074360" cy="33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333" dirty="0"/>
              <a:t>     </a:t>
            </a:r>
            <a:r>
              <a:rPr lang="en-GB" sz="1200" dirty="0"/>
              <a:t>60             120            180            240             300            360            420             480           540            600    </a:t>
            </a:r>
            <a:endParaRPr sz="1200" dirty="0"/>
          </a:p>
        </p:txBody>
      </p:sp>
      <p:sp>
        <p:nvSpPr>
          <p:cNvPr id="167" name="Google Shape;167;p22"/>
          <p:cNvSpPr txBox="1"/>
          <p:nvPr/>
        </p:nvSpPr>
        <p:spPr>
          <a:xfrm>
            <a:off x="1981223" y="6438746"/>
            <a:ext cx="3246500" cy="272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467" dirty="0"/>
              <a:t>Screen Time per day (</a:t>
            </a:r>
            <a:r>
              <a:rPr lang="en-GB" sz="1467" dirty="0" err="1"/>
              <a:t>mins</a:t>
            </a:r>
            <a:r>
              <a:rPr lang="en-GB" sz="1467" dirty="0"/>
              <a:t>)</a:t>
            </a:r>
            <a:endParaRPr sz="1600" dirty="0"/>
          </a:p>
        </p:txBody>
      </p:sp>
      <p:sp>
        <p:nvSpPr>
          <p:cNvPr id="168" name="Google Shape;168;p22"/>
          <p:cNvSpPr txBox="1"/>
          <p:nvPr/>
        </p:nvSpPr>
        <p:spPr>
          <a:xfrm rot="-5400000">
            <a:off x="-1799231" y="3166379"/>
            <a:ext cx="37208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600" dirty="0"/>
              <a:t>Cumulative Frequency</a:t>
            </a:r>
            <a:endParaRPr sz="1600" dirty="0"/>
          </a:p>
        </p:txBody>
      </p:sp>
      <p:graphicFrame>
        <p:nvGraphicFramePr>
          <p:cNvPr id="48" name="Google Shape;61;p14"/>
          <p:cNvGraphicFramePr/>
          <p:nvPr/>
        </p:nvGraphicFramePr>
        <p:xfrm>
          <a:off x="8642765" y="289016"/>
          <a:ext cx="3480779" cy="587899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69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952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Bonus Pastor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4110084752"/>
                  </a:ext>
                </a:extLst>
              </a:tr>
              <a:tr h="89404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/>
                        <a:t>Screen time</a:t>
                      </a:r>
                      <a:r>
                        <a:rPr lang="en-GB" sz="1100" b="1" baseline="0" dirty="0"/>
                        <a:t>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baseline="0" dirty="0"/>
                        <a:t>per day (</a:t>
                      </a:r>
                      <a:r>
                        <a:rPr lang="en-GB" sz="1100" b="1" baseline="0" dirty="0" err="1"/>
                        <a:t>mins</a:t>
                      </a:r>
                      <a:r>
                        <a:rPr lang="en-GB" sz="1100" b="1" baseline="0" dirty="0"/>
                        <a:t>)</a:t>
                      </a:r>
                      <a:endParaRPr sz="11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/>
                        <a:t>Frequency</a:t>
                      </a:r>
                      <a:endParaRPr sz="11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/>
                        <a:t>Upper Limit</a:t>
                      </a:r>
                      <a:endParaRPr sz="11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/>
                        <a:t>Cumulative Frequency</a:t>
                      </a:r>
                      <a:endParaRPr sz="1100" b="1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0-60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2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&lt;60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61-120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2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&lt;120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121-180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1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&lt;180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181-240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8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&lt;240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13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241-300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7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&lt;300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20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301-360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4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&lt;360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24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361-420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3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&lt;420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27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421-480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2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&lt;480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29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104641854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481-540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2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&lt;540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31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3005895494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541-600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1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/>
                        <a:t>&lt;600</a:t>
                      </a:r>
                      <a:endParaRPr sz="13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 dirty="0">
                          <a:solidFill>
                            <a:srgbClr val="FF0000"/>
                          </a:solidFill>
                        </a:rPr>
                        <a:t>32</a:t>
                      </a:r>
                      <a:endParaRPr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31742365"/>
                  </a:ext>
                </a:extLst>
              </a:tr>
            </a:tbl>
          </a:graphicData>
        </a:graphic>
      </p:graphicFrame>
      <p:sp>
        <p:nvSpPr>
          <p:cNvPr id="53" name="Google Shape;150;p22"/>
          <p:cNvSpPr txBox="1"/>
          <p:nvPr/>
        </p:nvSpPr>
        <p:spPr>
          <a:xfrm>
            <a:off x="299055" y="4861593"/>
            <a:ext cx="384285" cy="34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8</a:t>
            </a:r>
            <a:endParaRPr sz="1200" dirty="0"/>
          </a:p>
        </p:txBody>
      </p:sp>
      <p:sp>
        <p:nvSpPr>
          <p:cNvPr id="54" name="Google Shape;150;p22"/>
          <p:cNvSpPr txBox="1"/>
          <p:nvPr/>
        </p:nvSpPr>
        <p:spPr>
          <a:xfrm>
            <a:off x="207569" y="4356980"/>
            <a:ext cx="475771" cy="372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12</a:t>
            </a:r>
            <a:endParaRPr sz="1200" dirty="0"/>
          </a:p>
        </p:txBody>
      </p:sp>
      <p:sp>
        <p:nvSpPr>
          <p:cNvPr id="55" name="Google Shape;150;p22"/>
          <p:cNvSpPr txBox="1"/>
          <p:nvPr/>
        </p:nvSpPr>
        <p:spPr>
          <a:xfrm>
            <a:off x="207569" y="3837434"/>
            <a:ext cx="475771" cy="351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16</a:t>
            </a:r>
            <a:endParaRPr sz="1200" dirty="0"/>
          </a:p>
        </p:txBody>
      </p:sp>
      <p:sp>
        <p:nvSpPr>
          <p:cNvPr id="56" name="Google Shape;150;p22"/>
          <p:cNvSpPr txBox="1"/>
          <p:nvPr/>
        </p:nvSpPr>
        <p:spPr>
          <a:xfrm>
            <a:off x="207570" y="3336727"/>
            <a:ext cx="471601" cy="332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20</a:t>
            </a:r>
            <a:endParaRPr sz="1200" dirty="0"/>
          </a:p>
        </p:txBody>
      </p:sp>
      <p:sp>
        <p:nvSpPr>
          <p:cNvPr id="57" name="Google Shape;150;p22"/>
          <p:cNvSpPr txBox="1"/>
          <p:nvPr/>
        </p:nvSpPr>
        <p:spPr>
          <a:xfrm>
            <a:off x="207570" y="2836021"/>
            <a:ext cx="471601" cy="332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24</a:t>
            </a:r>
            <a:endParaRPr sz="1200" dirty="0"/>
          </a:p>
        </p:txBody>
      </p:sp>
      <p:sp>
        <p:nvSpPr>
          <p:cNvPr id="58" name="Google Shape;150;p22"/>
          <p:cNvSpPr txBox="1"/>
          <p:nvPr/>
        </p:nvSpPr>
        <p:spPr>
          <a:xfrm>
            <a:off x="223470" y="2305243"/>
            <a:ext cx="523991" cy="42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28</a:t>
            </a:r>
            <a:endParaRPr sz="1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598460" y="1794107"/>
            <a:ext cx="7906201" cy="4318709"/>
            <a:chOff x="448844" y="1345580"/>
            <a:chExt cx="5929651" cy="3239032"/>
          </a:xfrm>
        </p:grpSpPr>
        <p:pic>
          <p:nvPicPr>
            <p:cNvPr id="19" name="Picture 6" descr="Image result for squared background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49" t="4091" r="5090" b="5489"/>
            <a:stretch/>
          </p:blipFill>
          <p:spPr bwMode="auto">
            <a:xfrm rot="5400000">
              <a:off x="1420128" y="374296"/>
              <a:ext cx="3239032" cy="5181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Image result for squared background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51" t="81457" r="5088" b="5489"/>
            <a:stretch/>
          </p:blipFill>
          <p:spPr bwMode="auto">
            <a:xfrm rot="5400000">
              <a:off x="4384953" y="2591067"/>
              <a:ext cx="3239029" cy="7480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Google Shape;150;p22"/>
          <p:cNvSpPr txBox="1"/>
          <p:nvPr/>
        </p:nvSpPr>
        <p:spPr>
          <a:xfrm>
            <a:off x="223467" y="1774466"/>
            <a:ext cx="523991" cy="42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32</a:t>
            </a:r>
            <a:endParaRPr sz="1200" dirty="0"/>
          </a:p>
        </p:txBody>
      </p:sp>
      <p:sp>
        <p:nvSpPr>
          <p:cNvPr id="22" name="Google Shape;165;p22"/>
          <p:cNvSpPr/>
          <p:nvPr/>
        </p:nvSpPr>
        <p:spPr>
          <a:xfrm>
            <a:off x="1288575" y="5815902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" name="Google Shape;165;p22"/>
          <p:cNvSpPr/>
          <p:nvPr/>
        </p:nvSpPr>
        <p:spPr>
          <a:xfrm>
            <a:off x="2059253" y="5567846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" name="Google Shape;165;p22"/>
          <p:cNvSpPr/>
          <p:nvPr/>
        </p:nvSpPr>
        <p:spPr>
          <a:xfrm>
            <a:off x="2827448" y="5457092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" name="Google Shape;165;p22"/>
          <p:cNvSpPr/>
          <p:nvPr/>
        </p:nvSpPr>
        <p:spPr>
          <a:xfrm>
            <a:off x="3585969" y="4433224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" name="Google Shape;165;p22"/>
          <p:cNvSpPr/>
          <p:nvPr/>
        </p:nvSpPr>
        <p:spPr>
          <a:xfrm>
            <a:off x="4357903" y="3502982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" name="Google Shape;165;p22"/>
          <p:cNvSpPr/>
          <p:nvPr/>
        </p:nvSpPr>
        <p:spPr>
          <a:xfrm>
            <a:off x="5167351" y="2980535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" name="Google Shape;165;p22"/>
          <p:cNvSpPr/>
          <p:nvPr/>
        </p:nvSpPr>
        <p:spPr>
          <a:xfrm>
            <a:off x="5926404" y="2620415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" name="Google Shape;165;p22"/>
          <p:cNvSpPr/>
          <p:nvPr/>
        </p:nvSpPr>
        <p:spPr>
          <a:xfrm>
            <a:off x="6666099" y="2316571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" name="Google Shape;165;p22"/>
          <p:cNvSpPr/>
          <p:nvPr/>
        </p:nvSpPr>
        <p:spPr>
          <a:xfrm>
            <a:off x="7436843" y="2090960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1" name="Google Shape;165;p22"/>
          <p:cNvSpPr/>
          <p:nvPr/>
        </p:nvSpPr>
        <p:spPr>
          <a:xfrm>
            <a:off x="8204325" y="1934740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Freeform 2"/>
          <p:cNvSpPr/>
          <p:nvPr/>
        </p:nvSpPr>
        <p:spPr>
          <a:xfrm>
            <a:off x="574907" y="1982440"/>
            <a:ext cx="7691864" cy="4123473"/>
          </a:xfrm>
          <a:custGeom>
            <a:avLst/>
            <a:gdLst>
              <a:gd name="connsiteX0" fmla="*/ 5768898 w 5768898"/>
              <a:gd name="connsiteY0" fmla="*/ 0 h 3092605"/>
              <a:gd name="connsiteX1" fmla="*/ 5211337 w 5768898"/>
              <a:gd name="connsiteY1" fmla="*/ 96644 h 3092605"/>
              <a:gd name="connsiteX2" fmla="*/ 4594303 w 5768898"/>
              <a:gd name="connsiteY2" fmla="*/ 289932 h 3092605"/>
              <a:gd name="connsiteX3" fmla="*/ 4044176 w 5768898"/>
              <a:gd name="connsiteY3" fmla="*/ 512956 h 3092605"/>
              <a:gd name="connsiteX4" fmla="*/ 3486615 w 5768898"/>
              <a:gd name="connsiteY4" fmla="*/ 773151 h 3092605"/>
              <a:gd name="connsiteX5" fmla="*/ 2884449 w 5768898"/>
              <a:gd name="connsiteY5" fmla="*/ 1182030 h 3092605"/>
              <a:gd name="connsiteX6" fmla="*/ 2304586 w 5768898"/>
              <a:gd name="connsiteY6" fmla="*/ 1843669 h 3092605"/>
              <a:gd name="connsiteX7" fmla="*/ 1739591 w 5768898"/>
              <a:gd name="connsiteY7" fmla="*/ 2609386 h 3092605"/>
              <a:gd name="connsiteX8" fmla="*/ 1137425 w 5768898"/>
              <a:gd name="connsiteY8" fmla="*/ 2720898 h 3092605"/>
              <a:gd name="connsiteX9" fmla="*/ 564996 w 5768898"/>
              <a:gd name="connsiteY9" fmla="*/ 2921620 h 3092605"/>
              <a:gd name="connsiteX10" fmla="*/ 0 w 5768898"/>
              <a:gd name="connsiteY10" fmla="*/ 3092605 h 309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68898" h="3092605">
                <a:moveTo>
                  <a:pt x="5768898" y="0"/>
                </a:moveTo>
                <a:cubicBezTo>
                  <a:pt x="5588000" y="24161"/>
                  <a:pt x="5407103" y="48322"/>
                  <a:pt x="5211337" y="96644"/>
                </a:cubicBezTo>
                <a:cubicBezTo>
                  <a:pt x="5015571" y="144966"/>
                  <a:pt x="4788830" y="220547"/>
                  <a:pt x="4594303" y="289932"/>
                </a:cubicBezTo>
                <a:cubicBezTo>
                  <a:pt x="4399776" y="359317"/>
                  <a:pt x="4228791" y="432420"/>
                  <a:pt x="4044176" y="512956"/>
                </a:cubicBezTo>
                <a:cubicBezTo>
                  <a:pt x="3859561" y="593493"/>
                  <a:pt x="3679903" y="661639"/>
                  <a:pt x="3486615" y="773151"/>
                </a:cubicBezTo>
                <a:cubicBezTo>
                  <a:pt x="3293327" y="884663"/>
                  <a:pt x="3081454" y="1003610"/>
                  <a:pt x="2884449" y="1182030"/>
                </a:cubicBezTo>
                <a:cubicBezTo>
                  <a:pt x="2687444" y="1360450"/>
                  <a:pt x="2495396" y="1605776"/>
                  <a:pt x="2304586" y="1843669"/>
                </a:cubicBezTo>
                <a:cubicBezTo>
                  <a:pt x="2113776" y="2081562"/>
                  <a:pt x="1934118" y="2463181"/>
                  <a:pt x="1739591" y="2609386"/>
                </a:cubicBezTo>
                <a:cubicBezTo>
                  <a:pt x="1545064" y="2755591"/>
                  <a:pt x="1333191" y="2668859"/>
                  <a:pt x="1137425" y="2720898"/>
                </a:cubicBezTo>
                <a:cubicBezTo>
                  <a:pt x="941659" y="2772937"/>
                  <a:pt x="754567" y="2859669"/>
                  <a:pt x="564996" y="2921620"/>
                </a:cubicBezTo>
                <a:cubicBezTo>
                  <a:pt x="375425" y="2983571"/>
                  <a:pt x="187712" y="3038088"/>
                  <a:pt x="0" y="3092605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443505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/>
        </p:nvSpPr>
        <p:spPr>
          <a:xfrm>
            <a:off x="485464" y="444134"/>
            <a:ext cx="7021793" cy="66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US" sz="1600" dirty="0"/>
              <a:t>Can you complete the table and plot the cumulative frequency curve for Bonus Pastor</a:t>
            </a:r>
          </a:p>
        </p:txBody>
      </p:sp>
      <p:sp>
        <p:nvSpPr>
          <p:cNvPr id="149" name="Google Shape;149;p22"/>
          <p:cNvSpPr txBox="1"/>
          <p:nvPr/>
        </p:nvSpPr>
        <p:spPr>
          <a:xfrm>
            <a:off x="299055" y="5957103"/>
            <a:ext cx="648472" cy="6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333" dirty="0"/>
              <a:t>0</a:t>
            </a:r>
            <a:endParaRPr sz="1333" dirty="0"/>
          </a:p>
        </p:txBody>
      </p:sp>
      <p:sp>
        <p:nvSpPr>
          <p:cNvPr id="150" name="Google Shape;150;p22"/>
          <p:cNvSpPr txBox="1"/>
          <p:nvPr/>
        </p:nvSpPr>
        <p:spPr>
          <a:xfrm>
            <a:off x="299055" y="5395980"/>
            <a:ext cx="384285" cy="34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4</a:t>
            </a:r>
            <a:endParaRPr sz="1200" dirty="0"/>
          </a:p>
        </p:txBody>
      </p:sp>
      <p:sp>
        <p:nvSpPr>
          <p:cNvPr id="156" name="Google Shape;156;p22"/>
          <p:cNvSpPr txBox="1"/>
          <p:nvPr/>
        </p:nvSpPr>
        <p:spPr>
          <a:xfrm>
            <a:off x="914196" y="6051776"/>
            <a:ext cx="8074360" cy="33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333" dirty="0"/>
              <a:t>     </a:t>
            </a:r>
            <a:r>
              <a:rPr lang="en-GB" sz="1200" dirty="0"/>
              <a:t>60             120            180            240             300            360            420             480           540            600    </a:t>
            </a:r>
            <a:endParaRPr sz="1200" dirty="0"/>
          </a:p>
        </p:txBody>
      </p:sp>
      <p:sp>
        <p:nvSpPr>
          <p:cNvPr id="167" name="Google Shape;167;p22"/>
          <p:cNvSpPr txBox="1"/>
          <p:nvPr/>
        </p:nvSpPr>
        <p:spPr>
          <a:xfrm>
            <a:off x="1981223" y="6438746"/>
            <a:ext cx="3246500" cy="272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467" dirty="0"/>
              <a:t>Screen Time per day (</a:t>
            </a:r>
            <a:r>
              <a:rPr lang="en-GB" sz="1467" dirty="0" err="1"/>
              <a:t>mins</a:t>
            </a:r>
            <a:r>
              <a:rPr lang="en-GB" sz="1467" dirty="0"/>
              <a:t>)</a:t>
            </a:r>
            <a:endParaRPr sz="1600" dirty="0"/>
          </a:p>
        </p:txBody>
      </p:sp>
      <p:sp>
        <p:nvSpPr>
          <p:cNvPr id="168" name="Google Shape;168;p22"/>
          <p:cNvSpPr txBox="1"/>
          <p:nvPr/>
        </p:nvSpPr>
        <p:spPr>
          <a:xfrm rot="-5400000">
            <a:off x="-1799231" y="3166379"/>
            <a:ext cx="37208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600" dirty="0"/>
              <a:t>Cumulative Frequency</a:t>
            </a:r>
            <a:endParaRPr sz="1600" dirty="0"/>
          </a:p>
        </p:txBody>
      </p:sp>
      <p:sp>
        <p:nvSpPr>
          <p:cNvPr id="53" name="Google Shape;150;p22"/>
          <p:cNvSpPr txBox="1"/>
          <p:nvPr/>
        </p:nvSpPr>
        <p:spPr>
          <a:xfrm>
            <a:off x="299055" y="4861593"/>
            <a:ext cx="384285" cy="34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8</a:t>
            </a:r>
            <a:endParaRPr sz="1200" dirty="0"/>
          </a:p>
        </p:txBody>
      </p:sp>
      <p:sp>
        <p:nvSpPr>
          <p:cNvPr id="54" name="Google Shape;150;p22"/>
          <p:cNvSpPr txBox="1"/>
          <p:nvPr/>
        </p:nvSpPr>
        <p:spPr>
          <a:xfrm>
            <a:off x="207569" y="4356980"/>
            <a:ext cx="475771" cy="372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12</a:t>
            </a:r>
            <a:endParaRPr sz="1200" dirty="0"/>
          </a:p>
        </p:txBody>
      </p:sp>
      <p:sp>
        <p:nvSpPr>
          <p:cNvPr id="55" name="Google Shape;150;p22"/>
          <p:cNvSpPr txBox="1"/>
          <p:nvPr/>
        </p:nvSpPr>
        <p:spPr>
          <a:xfrm>
            <a:off x="207569" y="3837434"/>
            <a:ext cx="475771" cy="351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16</a:t>
            </a:r>
            <a:endParaRPr sz="1200" dirty="0"/>
          </a:p>
        </p:txBody>
      </p:sp>
      <p:sp>
        <p:nvSpPr>
          <p:cNvPr id="56" name="Google Shape;150;p22"/>
          <p:cNvSpPr txBox="1"/>
          <p:nvPr/>
        </p:nvSpPr>
        <p:spPr>
          <a:xfrm>
            <a:off x="207570" y="3336727"/>
            <a:ext cx="471601" cy="332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20</a:t>
            </a:r>
            <a:endParaRPr sz="1200" dirty="0"/>
          </a:p>
        </p:txBody>
      </p:sp>
      <p:sp>
        <p:nvSpPr>
          <p:cNvPr id="57" name="Google Shape;150;p22"/>
          <p:cNvSpPr txBox="1"/>
          <p:nvPr/>
        </p:nvSpPr>
        <p:spPr>
          <a:xfrm>
            <a:off x="207570" y="2836021"/>
            <a:ext cx="471601" cy="332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24</a:t>
            </a:r>
            <a:endParaRPr sz="1200" dirty="0"/>
          </a:p>
        </p:txBody>
      </p:sp>
      <p:sp>
        <p:nvSpPr>
          <p:cNvPr id="58" name="Google Shape;150;p22"/>
          <p:cNvSpPr txBox="1"/>
          <p:nvPr/>
        </p:nvSpPr>
        <p:spPr>
          <a:xfrm>
            <a:off x="223470" y="2305243"/>
            <a:ext cx="523991" cy="42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28</a:t>
            </a:r>
            <a:endParaRPr sz="1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598460" y="1794107"/>
            <a:ext cx="7906201" cy="4318709"/>
            <a:chOff x="448844" y="1345580"/>
            <a:chExt cx="5929651" cy="3239032"/>
          </a:xfrm>
        </p:grpSpPr>
        <p:pic>
          <p:nvPicPr>
            <p:cNvPr id="19" name="Picture 6" descr="Image result for squared background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49" t="4091" r="5090" b="5489"/>
            <a:stretch/>
          </p:blipFill>
          <p:spPr bwMode="auto">
            <a:xfrm rot="5400000">
              <a:off x="1420128" y="374296"/>
              <a:ext cx="3239032" cy="5181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Image result for squared background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51" t="81457" r="5088" b="5489"/>
            <a:stretch/>
          </p:blipFill>
          <p:spPr bwMode="auto">
            <a:xfrm rot="5400000">
              <a:off x="4384953" y="2591067"/>
              <a:ext cx="3239029" cy="7480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Google Shape;150;p22"/>
          <p:cNvSpPr txBox="1"/>
          <p:nvPr/>
        </p:nvSpPr>
        <p:spPr>
          <a:xfrm>
            <a:off x="223467" y="1774466"/>
            <a:ext cx="523991" cy="42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32</a:t>
            </a:r>
            <a:endParaRPr sz="1200" dirty="0"/>
          </a:p>
        </p:txBody>
      </p:sp>
      <p:sp>
        <p:nvSpPr>
          <p:cNvPr id="22" name="Google Shape;165;p22"/>
          <p:cNvSpPr/>
          <p:nvPr/>
        </p:nvSpPr>
        <p:spPr>
          <a:xfrm>
            <a:off x="1288575" y="5815902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" name="Google Shape;165;p22"/>
          <p:cNvSpPr/>
          <p:nvPr/>
        </p:nvSpPr>
        <p:spPr>
          <a:xfrm>
            <a:off x="2059253" y="5567846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" name="Google Shape;165;p22"/>
          <p:cNvSpPr/>
          <p:nvPr/>
        </p:nvSpPr>
        <p:spPr>
          <a:xfrm>
            <a:off x="2827448" y="5457092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" name="Google Shape;165;p22"/>
          <p:cNvSpPr/>
          <p:nvPr/>
        </p:nvSpPr>
        <p:spPr>
          <a:xfrm>
            <a:off x="3585969" y="4433224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" name="Google Shape;165;p22"/>
          <p:cNvSpPr/>
          <p:nvPr/>
        </p:nvSpPr>
        <p:spPr>
          <a:xfrm>
            <a:off x="4357903" y="3502982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" name="Google Shape;165;p22"/>
          <p:cNvSpPr/>
          <p:nvPr/>
        </p:nvSpPr>
        <p:spPr>
          <a:xfrm>
            <a:off x="5167351" y="2980535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" name="Google Shape;165;p22"/>
          <p:cNvSpPr/>
          <p:nvPr/>
        </p:nvSpPr>
        <p:spPr>
          <a:xfrm>
            <a:off x="5926404" y="2620415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" name="Google Shape;165;p22"/>
          <p:cNvSpPr/>
          <p:nvPr/>
        </p:nvSpPr>
        <p:spPr>
          <a:xfrm>
            <a:off x="6666099" y="2316571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" name="Google Shape;165;p22"/>
          <p:cNvSpPr/>
          <p:nvPr/>
        </p:nvSpPr>
        <p:spPr>
          <a:xfrm>
            <a:off x="7436843" y="2090960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1" name="Google Shape;165;p22"/>
          <p:cNvSpPr/>
          <p:nvPr/>
        </p:nvSpPr>
        <p:spPr>
          <a:xfrm>
            <a:off x="8204325" y="1934740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Freeform 2"/>
          <p:cNvSpPr/>
          <p:nvPr/>
        </p:nvSpPr>
        <p:spPr>
          <a:xfrm>
            <a:off x="574907" y="1982440"/>
            <a:ext cx="7691864" cy="4123473"/>
          </a:xfrm>
          <a:custGeom>
            <a:avLst/>
            <a:gdLst>
              <a:gd name="connsiteX0" fmla="*/ 5768898 w 5768898"/>
              <a:gd name="connsiteY0" fmla="*/ 0 h 3092605"/>
              <a:gd name="connsiteX1" fmla="*/ 5211337 w 5768898"/>
              <a:gd name="connsiteY1" fmla="*/ 96644 h 3092605"/>
              <a:gd name="connsiteX2" fmla="*/ 4594303 w 5768898"/>
              <a:gd name="connsiteY2" fmla="*/ 289932 h 3092605"/>
              <a:gd name="connsiteX3" fmla="*/ 4044176 w 5768898"/>
              <a:gd name="connsiteY3" fmla="*/ 512956 h 3092605"/>
              <a:gd name="connsiteX4" fmla="*/ 3486615 w 5768898"/>
              <a:gd name="connsiteY4" fmla="*/ 773151 h 3092605"/>
              <a:gd name="connsiteX5" fmla="*/ 2884449 w 5768898"/>
              <a:gd name="connsiteY5" fmla="*/ 1182030 h 3092605"/>
              <a:gd name="connsiteX6" fmla="*/ 2304586 w 5768898"/>
              <a:gd name="connsiteY6" fmla="*/ 1843669 h 3092605"/>
              <a:gd name="connsiteX7" fmla="*/ 1739591 w 5768898"/>
              <a:gd name="connsiteY7" fmla="*/ 2609386 h 3092605"/>
              <a:gd name="connsiteX8" fmla="*/ 1137425 w 5768898"/>
              <a:gd name="connsiteY8" fmla="*/ 2720898 h 3092605"/>
              <a:gd name="connsiteX9" fmla="*/ 564996 w 5768898"/>
              <a:gd name="connsiteY9" fmla="*/ 2921620 h 3092605"/>
              <a:gd name="connsiteX10" fmla="*/ 0 w 5768898"/>
              <a:gd name="connsiteY10" fmla="*/ 3092605 h 309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68898" h="3092605">
                <a:moveTo>
                  <a:pt x="5768898" y="0"/>
                </a:moveTo>
                <a:cubicBezTo>
                  <a:pt x="5588000" y="24161"/>
                  <a:pt x="5407103" y="48322"/>
                  <a:pt x="5211337" y="96644"/>
                </a:cubicBezTo>
                <a:cubicBezTo>
                  <a:pt x="5015571" y="144966"/>
                  <a:pt x="4788830" y="220547"/>
                  <a:pt x="4594303" y="289932"/>
                </a:cubicBezTo>
                <a:cubicBezTo>
                  <a:pt x="4399776" y="359317"/>
                  <a:pt x="4228791" y="432420"/>
                  <a:pt x="4044176" y="512956"/>
                </a:cubicBezTo>
                <a:cubicBezTo>
                  <a:pt x="3859561" y="593493"/>
                  <a:pt x="3679903" y="661639"/>
                  <a:pt x="3486615" y="773151"/>
                </a:cubicBezTo>
                <a:cubicBezTo>
                  <a:pt x="3293327" y="884663"/>
                  <a:pt x="3081454" y="1003610"/>
                  <a:pt x="2884449" y="1182030"/>
                </a:cubicBezTo>
                <a:cubicBezTo>
                  <a:pt x="2687444" y="1360450"/>
                  <a:pt x="2495396" y="1605776"/>
                  <a:pt x="2304586" y="1843669"/>
                </a:cubicBezTo>
                <a:cubicBezTo>
                  <a:pt x="2113776" y="2081562"/>
                  <a:pt x="1934118" y="2463181"/>
                  <a:pt x="1739591" y="2609386"/>
                </a:cubicBezTo>
                <a:cubicBezTo>
                  <a:pt x="1545064" y="2755591"/>
                  <a:pt x="1333191" y="2668859"/>
                  <a:pt x="1137425" y="2720898"/>
                </a:cubicBezTo>
                <a:cubicBezTo>
                  <a:pt x="941659" y="2772937"/>
                  <a:pt x="754567" y="2859669"/>
                  <a:pt x="564996" y="2921620"/>
                </a:cubicBezTo>
                <a:cubicBezTo>
                  <a:pt x="375425" y="2983571"/>
                  <a:pt x="187712" y="3038088"/>
                  <a:pt x="0" y="3092605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598459" y="4073104"/>
            <a:ext cx="3289932" cy="84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940576" y="4092468"/>
            <a:ext cx="1" cy="20071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Google Shape;421;p30"/>
          <p:cNvSpPr txBox="1"/>
          <p:nvPr/>
        </p:nvSpPr>
        <p:spPr>
          <a:xfrm>
            <a:off x="8674638" y="1756131"/>
            <a:ext cx="3374869" cy="1236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400" dirty="0"/>
              <a:t>Half of 32 is 16 so this is where we draw the line for the median.</a:t>
            </a:r>
            <a:endParaRPr sz="2400" dirty="0"/>
          </a:p>
        </p:txBody>
      </p:sp>
      <p:sp>
        <p:nvSpPr>
          <p:cNvPr id="35" name="Google Shape;423;p30"/>
          <p:cNvSpPr txBox="1"/>
          <p:nvPr/>
        </p:nvSpPr>
        <p:spPr>
          <a:xfrm>
            <a:off x="8725028" y="3159331"/>
            <a:ext cx="3079648" cy="9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400" dirty="0"/>
              <a:t>An estimate for the median is 260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891796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/>
        </p:nvSpPr>
        <p:spPr>
          <a:xfrm>
            <a:off x="485464" y="444134"/>
            <a:ext cx="7021793" cy="66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US" sz="1600" dirty="0"/>
              <a:t>Can you complete the table and plot the cumulative frequency curve for Bonus Pastor</a:t>
            </a:r>
          </a:p>
        </p:txBody>
      </p:sp>
      <p:sp>
        <p:nvSpPr>
          <p:cNvPr id="149" name="Google Shape;149;p22"/>
          <p:cNvSpPr txBox="1"/>
          <p:nvPr/>
        </p:nvSpPr>
        <p:spPr>
          <a:xfrm>
            <a:off x="299055" y="5957103"/>
            <a:ext cx="648472" cy="6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333" dirty="0"/>
              <a:t>0</a:t>
            </a:r>
            <a:endParaRPr sz="1333" dirty="0"/>
          </a:p>
        </p:txBody>
      </p:sp>
      <p:sp>
        <p:nvSpPr>
          <p:cNvPr id="150" name="Google Shape;150;p22"/>
          <p:cNvSpPr txBox="1"/>
          <p:nvPr/>
        </p:nvSpPr>
        <p:spPr>
          <a:xfrm>
            <a:off x="299055" y="5395980"/>
            <a:ext cx="384285" cy="34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4</a:t>
            </a:r>
            <a:endParaRPr sz="1200" dirty="0"/>
          </a:p>
        </p:txBody>
      </p:sp>
      <p:sp>
        <p:nvSpPr>
          <p:cNvPr id="156" name="Google Shape;156;p22"/>
          <p:cNvSpPr txBox="1"/>
          <p:nvPr/>
        </p:nvSpPr>
        <p:spPr>
          <a:xfrm>
            <a:off x="914196" y="6051776"/>
            <a:ext cx="8074360" cy="33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333" dirty="0"/>
              <a:t>     </a:t>
            </a:r>
            <a:r>
              <a:rPr lang="en-GB" sz="1200" dirty="0"/>
              <a:t>60             120            180            240             300            360            420             480           540            600    </a:t>
            </a:r>
            <a:endParaRPr sz="1200" dirty="0"/>
          </a:p>
        </p:txBody>
      </p:sp>
      <p:sp>
        <p:nvSpPr>
          <p:cNvPr id="167" name="Google Shape;167;p22"/>
          <p:cNvSpPr txBox="1"/>
          <p:nvPr/>
        </p:nvSpPr>
        <p:spPr>
          <a:xfrm>
            <a:off x="1981223" y="6438746"/>
            <a:ext cx="3246500" cy="272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467" dirty="0"/>
              <a:t>Screen Time per day (</a:t>
            </a:r>
            <a:r>
              <a:rPr lang="en-GB" sz="1467" dirty="0" err="1"/>
              <a:t>mins</a:t>
            </a:r>
            <a:r>
              <a:rPr lang="en-GB" sz="1467" dirty="0"/>
              <a:t>)</a:t>
            </a:r>
            <a:endParaRPr sz="1600" dirty="0"/>
          </a:p>
        </p:txBody>
      </p:sp>
      <p:sp>
        <p:nvSpPr>
          <p:cNvPr id="168" name="Google Shape;168;p22"/>
          <p:cNvSpPr txBox="1"/>
          <p:nvPr/>
        </p:nvSpPr>
        <p:spPr>
          <a:xfrm rot="-5400000">
            <a:off x="-1799231" y="3166379"/>
            <a:ext cx="37208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600" dirty="0"/>
              <a:t>Cumulative Frequency</a:t>
            </a:r>
            <a:endParaRPr sz="1600" dirty="0"/>
          </a:p>
        </p:txBody>
      </p:sp>
      <p:sp>
        <p:nvSpPr>
          <p:cNvPr id="53" name="Google Shape;150;p22"/>
          <p:cNvSpPr txBox="1"/>
          <p:nvPr/>
        </p:nvSpPr>
        <p:spPr>
          <a:xfrm>
            <a:off x="299055" y="4861593"/>
            <a:ext cx="384285" cy="34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8</a:t>
            </a:r>
            <a:endParaRPr sz="1200" dirty="0"/>
          </a:p>
        </p:txBody>
      </p:sp>
      <p:sp>
        <p:nvSpPr>
          <p:cNvPr id="54" name="Google Shape;150;p22"/>
          <p:cNvSpPr txBox="1"/>
          <p:nvPr/>
        </p:nvSpPr>
        <p:spPr>
          <a:xfrm>
            <a:off x="207569" y="4356980"/>
            <a:ext cx="475771" cy="372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12</a:t>
            </a:r>
            <a:endParaRPr sz="1200" dirty="0"/>
          </a:p>
        </p:txBody>
      </p:sp>
      <p:sp>
        <p:nvSpPr>
          <p:cNvPr id="55" name="Google Shape;150;p22"/>
          <p:cNvSpPr txBox="1"/>
          <p:nvPr/>
        </p:nvSpPr>
        <p:spPr>
          <a:xfrm>
            <a:off x="207569" y="3837434"/>
            <a:ext cx="475771" cy="351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16</a:t>
            </a:r>
            <a:endParaRPr sz="1200" dirty="0"/>
          </a:p>
        </p:txBody>
      </p:sp>
      <p:sp>
        <p:nvSpPr>
          <p:cNvPr id="56" name="Google Shape;150;p22"/>
          <p:cNvSpPr txBox="1"/>
          <p:nvPr/>
        </p:nvSpPr>
        <p:spPr>
          <a:xfrm>
            <a:off x="207570" y="3336727"/>
            <a:ext cx="471601" cy="332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20</a:t>
            </a:r>
            <a:endParaRPr sz="1200" dirty="0"/>
          </a:p>
        </p:txBody>
      </p:sp>
      <p:sp>
        <p:nvSpPr>
          <p:cNvPr id="57" name="Google Shape;150;p22"/>
          <p:cNvSpPr txBox="1"/>
          <p:nvPr/>
        </p:nvSpPr>
        <p:spPr>
          <a:xfrm>
            <a:off x="207570" y="2836021"/>
            <a:ext cx="471601" cy="332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24</a:t>
            </a:r>
            <a:endParaRPr sz="1200" dirty="0"/>
          </a:p>
        </p:txBody>
      </p:sp>
      <p:sp>
        <p:nvSpPr>
          <p:cNvPr id="58" name="Google Shape;150;p22"/>
          <p:cNvSpPr txBox="1"/>
          <p:nvPr/>
        </p:nvSpPr>
        <p:spPr>
          <a:xfrm>
            <a:off x="223470" y="2305243"/>
            <a:ext cx="523991" cy="42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28</a:t>
            </a:r>
            <a:endParaRPr sz="1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598460" y="1794107"/>
            <a:ext cx="7906201" cy="4318709"/>
            <a:chOff x="448844" y="1345580"/>
            <a:chExt cx="5929651" cy="3239032"/>
          </a:xfrm>
        </p:grpSpPr>
        <p:pic>
          <p:nvPicPr>
            <p:cNvPr id="19" name="Picture 6" descr="Image result for squared background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49" t="4091" r="5090" b="5489"/>
            <a:stretch/>
          </p:blipFill>
          <p:spPr bwMode="auto">
            <a:xfrm rot="5400000">
              <a:off x="1420128" y="374296"/>
              <a:ext cx="3239032" cy="5181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Image result for squared background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51" t="81457" r="5088" b="5489"/>
            <a:stretch/>
          </p:blipFill>
          <p:spPr bwMode="auto">
            <a:xfrm rot="5400000">
              <a:off x="4384953" y="2591067"/>
              <a:ext cx="3239029" cy="7480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Google Shape;150;p22"/>
          <p:cNvSpPr txBox="1"/>
          <p:nvPr/>
        </p:nvSpPr>
        <p:spPr>
          <a:xfrm>
            <a:off x="223467" y="1774466"/>
            <a:ext cx="523991" cy="42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32</a:t>
            </a:r>
            <a:endParaRPr sz="1200" dirty="0"/>
          </a:p>
        </p:txBody>
      </p:sp>
      <p:sp>
        <p:nvSpPr>
          <p:cNvPr id="22" name="Google Shape;165;p22"/>
          <p:cNvSpPr/>
          <p:nvPr/>
        </p:nvSpPr>
        <p:spPr>
          <a:xfrm>
            <a:off x="1288575" y="5815902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" name="Google Shape;165;p22"/>
          <p:cNvSpPr/>
          <p:nvPr/>
        </p:nvSpPr>
        <p:spPr>
          <a:xfrm>
            <a:off x="2059253" y="5567846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" name="Google Shape;165;p22"/>
          <p:cNvSpPr/>
          <p:nvPr/>
        </p:nvSpPr>
        <p:spPr>
          <a:xfrm>
            <a:off x="2827448" y="5457092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" name="Google Shape;165;p22"/>
          <p:cNvSpPr/>
          <p:nvPr/>
        </p:nvSpPr>
        <p:spPr>
          <a:xfrm>
            <a:off x="3585969" y="4433224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" name="Google Shape;165;p22"/>
          <p:cNvSpPr/>
          <p:nvPr/>
        </p:nvSpPr>
        <p:spPr>
          <a:xfrm>
            <a:off x="4357903" y="3502982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" name="Google Shape;165;p22"/>
          <p:cNvSpPr/>
          <p:nvPr/>
        </p:nvSpPr>
        <p:spPr>
          <a:xfrm>
            <a:off x="5167351" y="2980535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" name="Google Shape;165;p22"/>
          <p:cNvSpPr/>
          <p:nvPr/>
        </p:nvSpPr>
        <p:spPr>
          <a:xfrm>
            <a:off x="5926404" y="2620415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" name="Google Shape;165;p22"/>
          <p:cNvSpPr/>
          <p:nvPr/>
        </p:nvSpPr>
        <p:spPr>
          <a:xfrm>
            <a:off x="6666099" y="2316571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" name="Google Shape;165;p22"/>
          <p:cNvSpPr/>
          <p:nvPr/>
        </p:nvSpPr>
        <p:spPr>
          <a:xfrm>
            <a:off x="7436843" y="2090960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1" name="Google Shape;165;p22"/>
          <p:cNvSpPr/>
          <p:nvPr/>
        </p:nvSpPr>
        <p:spPr>
          <a:xfrm>
            <a:off x="8204325" y="1934740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Freeform 2"/>
          <p:cNvSpPr/>
          <p:nvPr/>
        </p:nvSpPr>
        <p:spPr>
          <a:xfrm>
            <a:off x="574907" y="1982440"/>
            <a:ext cx="7691864" cy="4123473"/>
          </a:xfrm>
          <a:custGeom>
            <a:avLst/>
            <a:gdLst>
              <a:gd name="connsiteX0" fmla="*/ 5768898 w 5768898"/>
              <a:gd name="connsiteY0" fmla="*/ 0 h 3092605"/>
              <a:gd name="connsiteX1" fmla="*/ 5211337 w 5768898"/>
              <a:gd name="connsiteY1" fmla="*/ 96644 h 3092605"/>
              <a:gd name="connsiteX2" fmla="*/ 4594303 w 5768898"/>
              <a:gd name="connsiteY2" fmla="*/ 289932 h 3092605"/>
              <a:gd name="connsiteX3" fmla="*/ 4044176 w 5768898"/>
              <a:gd name="connsiteY3" fmla="*/ 512956 h 3092605"/>
              <a:gd name="connsiteX4" fmla="*/ 3486615 w 5768898"/>
              <a:gd name="connsiteY4" fmla="*/ 773151 h 3092605"/>
              <a:gd name="connsiteX5" fmla="*/ 2884449 w 5768898"/>
              <a:gd name="connsiteY5" fmla="*/ 1182030 h 3092605"/>
              <a:gd name="connsiteX6" fmla="*/ 2304586 w 5768898"/>
              <a:gd name="connsiteY6" fmla="*/ 1843669 h 3092605"/>
              <a:gd name="connsiteX7" fmla="*/ 1739591 w 5768898"/>
              <a:gd name="connsiteY7" fmla="*/ 2609386 h 3092605"/>
              <a:gd name="connsiteX8" fmla="*/ 1137425 w 5768898"/>
              <a:gd name="connsiteY8" fmla="*/ 2720898 h 3092605"/>
              <a:gd name="connsiteX9" fmla="*/ 564996 w 5768898"/>
              <a:gd name="connsiteY9" fmla="*/ 2921620 h 3092605"/>
              <a:gd name="connsiteX10" fmla="*/ 0 w 5768898"/>
              <a:gd name="connsiteY10" fmla="*/ 3092605 h 309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68898" h="3092605">
                <a:moveTo>
                  <a:pt x="5768898" y="0"/>
                </a:moveTo>
                <a:cubicBezTo>
                  <a:pt x="5588000" y="24161"/>
                  <a:pt x="5407103" y="48322"/>
                  <a:pt x="5211337" y="96644"/>
                </a:cubicBezTo>
                <a:cubicBezTo>
                  <a:pt x="5015571" y="144966"/>
                  <a:pt x="4788830" y="220547"/>
                  <a:pt x="4594303" y="289932"/>
                </a:cubicBezTo>
                <a:cubicBezTo>
                  <a:pt x="4399776" y="359317"/>
                  <a:pt x="4228791" y="432420"/>
                  <a:pt x="4044176" y="512956"/>
                </a:cubicBezTo>
                <a:cubicBezTo>
                  <a:pt x="3859561" y="593493"/>
                  <a:pt x="3679903" y="661639"/>
                  <a:pt x="3486615" y="773151"/>
                </a:cubicBezTo>
                <a:cubicBezTo>
                  <a:pt x="3293327" y="884663"/>
                  <a:pt x="3081454" y="1003610"/>
                  <a:pt x="2884449" y="1182030"/>
                </a:cubicBezTo>
                <a:cubicBezTo>
                  <a:pt x="2687444" y="1360450"/>
                  <a:pt x="2495396" y="1605776"/>
                  <a:pt x="2304586" y="1843669"/>
                </a:cubicBezTo>
                <a:cubicBezTo>
                  <a:pt x="2113776" y="2081562"/>
                  <a:pt x="1934118" y="2463181"/>
                  <a:pt x="1739591" y="2609386"/>
                </a:cubicBezTo>
                <a:cubicBezTo>
                  <a:pt x="1545064" y="2755591"/>
                  <a:pt x="1333191" y="2668859"/>
                  <a:pt x="1137425" y="2720898"/>
                </a:cubicBezTo>
                <a:cubicBezTo>
                  <a:pt x="941659" y="2772937"/>
                  <a:pt x="754567" y="2859669"/>
                  <a:pt x="564996" y="2921620"/>
                </a:cubicBezTo>
                <a:cubicBezTo>
                  <a:pt x="375425" y="2983571"/>
                  <a:pt x="187712" y="3038088"/>
                  <a:pt x="0" y="3092605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578561" y="5082324"/>
            <a:ext cx="2622057" cy="84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197311" y="5106846"/>
            <a:ext cx="3307" cy="114125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Google Shape;421;p30"/>
          <p:cNvSpPr txBox="1"/>
          <p:nvPr/>
        </p:nvSpPr>
        <p:spPr>
          <a:xfrm>
            <a:off x="8674638" y="1756131"/>
            <a:ext cx="3374869" cy="1236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400" dirty="0"/>
              <a:t>A quarter of 32 is 8 so this is where we draw the line for the lower quartile.</a:t>
            </a:r>
            <a:endParaRPr sz="2400" dirty="0"/>
          </a:p>
        </p:txBody>
      </p:sp>
      <p:sp>
        <p:nvSpPr>
          <p:cNvPr id="37" name="Google Shape;423;p30"/>
          <p:cNvSpPr txBox="1"/>
          <p:nvPr/>
        </p:nvSpPr>
        <p:spPr>
          <a:xfrm>
            <a:off x="8725028" y="3159331"/>
            <a:ext cx="3079648" cy="9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400" dirty="0"/>
              <a:t>An estimate for the lower quartile is 204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7589948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/>
        </p:nvSpPr>
        <p:spPr>
          <a:xfrm>
            <a:off x="485464" y="444134"/>
            <a:ext cx="7021793" cy="66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US" sz="1600" dirty="0"/>
              <a:t>Can you complete the table and plot the cumulative frequency curve for Bonus Pastor</a:t>
            </a:r>
          </a:p>
        </p:txBody>
      </p:sp>
      <p:sp>
        <p:nvSpPr>
          <p:cNvPr id="149" name="Google Shape;149;p22"/>
          <p:cNvSpPr txBox="1"/>
          <p:nvPr/>
        </p:nvSpPr>
        <p:spPr>
          <a:xfrm>
            <a:off x="299055" y="5957103"/>
            <a:ext cx="648472" cy="6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333" dirty="0"/>
              <a:t>0</a:t>
            </a:r>
            <a:endParaRPr sz="1333" dirty="0"/>
          </a:p>
        </p:txBody>
      </p:sp>
      <p:sp>
        <p:nvSpPr>
          <p:cNvPr id="150" name="Google Shape;150;p22"/>
          <p:cNvSpPr txBox="1"/>
          <p:nvPr/>
        </p:nvSpPr>
        <p:spPr>
          <a:xfrm>
            <a:off x="299055" y="5395980"/>
            <a:ext cx="384285" cy="34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4</a:t>
            </a:r>
            <a:endParaRPr sz="1200" dirty="0"/>
          </a:p>
        </p:txBody>
      </p:sp>
      <p:sp>
        <p:nvSpPr>
          <p:cNvPr id="156" name="Google Shape;156;p22"/>
          <p:cNvSpPr txBox="1"/>
          <p:nvPr/>
        </p:nvSpPr>
        <p:spPr>
          <a:xfrm>
            <a:off x="914196" y="6051776"/>
            <a:ext cx="8074360" cy="33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333" dirty="0"/>
              <a:t>     </a:t>
            </a:r>
            <a:r>
              <a:rPr lang="en-GB" sz="1200" dirty="0"/>
              <a:t>60             120            180            240             300            360            420             480           540            600    </a:t>
            </a:r>
            <a:endParaRPr sz="1200" dirty="0"/>
          </a:p>
        </p:txBody>
      </p:sp>
      <p:sp>
        <p:nvSpPr>
          <p:cNvPr id="167" name="Google Shape;167;p22"/>
          <p:cNvSpPr txBox="1"/>
          <p:nvPr/>
        </p:nvSpPr>
        <p:spPr>
          <a:xfrm>
            <a:off x="1981223" y="6438746"/>
            <a:ext cx="3246500" cy="272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467" dirty="0"/>
              <a:t>Screen Time per day (</a:t>
            </a:r>
            <a:r>
              <a:rPr lang="en-GB" sz="1467" dirty="0" err="1"/>
              <a:t>mins</a:t>
            </a:r>
            <a:r>
              <a:rPr lang="en-GB" sz="1467" dirty="0"/>
              <a:t>)</a:t>
            </a:r>
            <a:endParaRPr sz="1600" dirty="0"/>
          </a:p>
        </p:txBody>
      </p:sp>
      <p:sp>
        <p:nvSpPr>
          <p:cNvPr id="168" name="Google Shape;168;p22"/>
          <p:cNvSpPr txBox="1"/>
          <p:nvPr/>
        </p:nvSpPr>
        <p:spPr>
          <a:xfrm rot="-5400000">
            <a:off x="-1799231" y="3166379"/>
            <a:ext cx="37208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600" dirty="0"/>
              <a:t>Cumulative Frequency</a:t>
            </a:r>
            <a:endParaRPr sz="1600" dirty="0"/>
          </a:p>
        </p:txBody>
      </p:sp>
      <p:sp>
        <p:nvSpPr>
          <p:cNvPr id="53" name="Google Shape;150;p22"/>
          <p:cNvSpPr txBox="1"/>
          <p:nvPr/>
        </p:nvSpPr>
        <p:spPr>
          <a:xfrm>
            <a:off x="299055" y="4861593"/>
            <a:ext cx="384285" cy="34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8</a:t>
            </a:r>
            <a:endParaRPr sz="1200" dirty="0"/>
          </a:p>
        </p:txBody>
      </p:sp>
      <p:sp>
        <p:nvSpPr>
          <p:cNvPr id="54" name="Google Shape;150;p22"/>
          <p:cNvSpPr txBox="1"/>
          <p:nvPr/>
        </p:nvSpPr>
        <p:spPr>
          <a:xfrm>
            <a:off x="207569" y="4356980"/>
            <a:ext cx="475771" cy="372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12</a:t>
            </a:r>
            <a:endParaRPr sz="1200" dirty="0"/>
          </a:p>
        </p:txBody>
      </p:sp>
      <p:sp>
        <p:nvSpPr>
          <p:cNvPr id="55" name="Google Shape;150;p22"/>
          <p:cNvSpPr txBox="1"/>
          <p:nvPr/>
        </p:nvSpPr>
        <p:spPr>
          <a:xfrm>
            <a:off x="207569" y="3837434"/>
            <a:ext cx="475771" cy="351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16</a:t>
            </a:r>
            <a:endParaRPr sz="1200" dirty="0"/>
          </a:p>
        </p:txBody>
      </p:sp>
      <p:sp>
        <p:nvSpPr>
          <p:cNvPr id="56" name="Google Shape;150;p22"/>
          <p:cNvSpPr txBox="1"/>
          <p:nvPr/>
        </p:nvSpPr>
        <p:spPr>
          <a:xfrm>
            <a:off x="207570" y="3336727"/>
            <a:ext cx="471601" cy="332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20</a:t>
            </a:r>
            <a:endParaRPr sz="1200" dirty="0"/>
          </a:p>
        </p:txBody>
      </p:sp>
      <p:sp>
        <p:nvSpPr>
          <p:cNvPr id="57" name="Google Shape;150;p22"/>
          <p:cNvSpPr txBox="1"/>
          <p:nvPr/>
        </p:nvSpPr>
        <p:spPr>
          <a:xfrm>
            <a:off x="207570" y="2836021"/>
            <a:ext cx="471601" cy="332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24</a:t>
            </a:r>
            <a:endParaRPr sz="1200" dirty="0"/>
          </a:p>
        </p:txBody>
      </p:sp>
      <p:sp>
        <p:nvSpPr>
          <p:cNvPr id="58" name="Google Shape;150;p22"/>
          <p:cNvSpPr txBox="1"/>
          <p:nvPr/>
        </p:nvSpPr>
        <p:spPr>
          <a:xfrm>
            <a:off x="223470" y="2305243"/>
            <a:ext cx="523991" cy="42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28</a:t>
            </a:r>
            <a:endParaRPr sz="1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598460" y="1794107"/>
            <a:ext cx="7906201" cy="4318709"/>
            <a:chOff x="448844" y="1345580"/>
            <a:chExt cx="5929651" cy="3239032"/>
          </a:xfrm>
        </p:grpSpPr>
        <p:pic>
          <p:nvPicPr>
            <p:cNvPr id="19" name="Picture 6" descr="Image result for squared background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49" t="4091" r="5090" b="5489"/>
            <a:stretch/>
          </p:blipFill>
          <p:spPr bwMode="auto">
            <a:xfrm rot="5400000">
              <a:off x="1420128" y="374296"/>
              <a:ext cx="3239032" cy="5181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Image result for squared background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51" t="81457" r="5088" b="5489"/>
            <a:stretch/>
          </p:blipFill>
          <p:spPr bwMode="auto">
            <a:xfrm rot="5400000">
              <a:off x="4384953" y="2591067"/>
              <a:ext cx="3239029" cy="7480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Google Shape;150;p22"/>
          <p:cNvSpPr txBox="1"/>
          <p:nvPr/>
        </p:nvSpPr>
        <p:spPr>
          <a:xfrm>
            <a:off x="223467" y="1774466"/>
            <a:ext cx="523991" cy="42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200" dirty="0"/>
              <a:t>32</a:t>
            </a:r>
            <a:endParaRPr sz="1200" dirty="0"/>
          </a:p>
        </p:txBody>
      </p:sp>
      <p:sp>
        <p:nvSpPr>
          <p:cNvPr id="22" name="Google Shape;165;p22"/>
          <p:cNvSpPr/>
          <p:nvPr/>
        </p:nvSpPr>
        <p:spPr>
          <a:xfrm>
            <a:off x="1288575" y="5815902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" name="Google Shape;165;p22"/>
          <p:cNvSpPr/>
          <p:nvPr/>
        </p:nvSpPr>
        <p:spPr>
          <a:xfrm>
            <a:off x="2059253" y="5567846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" name="Google Shape;165;p22"/>
          <p:cNvSpPr/>
          <p:nvPr/>
        </p:nvSpPr>
        <p:spPr>
          <a:xfrm>
            <a:off x="2827448" y="5457092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" name="Google Shape;165;p22"/>
          <p:cNvSpPr/>
          <p:nvPr/>
        </p:nvSpPr>
        <p:spPr>
          <a:xfrm>
            <a:off x="3585969" y="4433224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" name="Google Shape;165;p22"/>
          <p:cNvSpPr/>
          <p:nvPr/>
        </p:nvSpPr>
        <p:spPr>
          <a:xfrm>
            <a:off x="4357903" y="3502982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" name="Google Shape;165;p22"/>
          <p:cNvSpPr/>
          <p:nvPr/>
        </p:nvSpPr>
        <p:spPr>
          <a:xfrm>
            <a:off x="5167351" y="2980535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" name="Google Shape;165;p22"/>
          <p:cNvSpPr/>
          <p:nvPr/>
        </p:nvSpPr>
        <p:spPr>
          <a:xfrm>
            <a:off x="5926404" y="2620415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" name="Google Shape;165;p22"/>
          <p:cNvSpPr/>
          <p:nvPr/>
        </p:nvSpPr>
        <p:spPr>
          <a:xfrm>
            <a:off x="6666099" y="2316571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" name="Google Shape;165;p22"/>
          <p:cNvSpPr/>
          <p:nvPr/>
        </p:nvSpPr>
        <p:spPr>
          <a:xfrm>
            <a:off x="7436843" y="2090960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1" name="Google Shape;165;p22"/>
          <p:cNvSpPr/>
          <p:nvPr/>
        </p:nvSpPr>
        <p:spPr>
          <a:xfrm>
            <a:off x="8204325" y="1934740"/>
            <a:ext cx="134528" cy="10579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Freeform 2"/>
          <p:cNvSpPr/>
          <p:nvPr/>
        </p:nvSpPr>
        <p:spPr>
          <a:xfrm>
            <a:off x="574907" y="1982440"/>
            <a:ext cx="7691864" cy="4123473"/>
          </a:xfrm>
          <a:custGeom>
            <a:avLst/>
            <a:gdLst>
              <a:gd name="connsiteX0" fmla="*/ 5768898 w 5768898"/>
              <a:gd name="connsiteY0" fmla="*/ 0 h 3092605"/>
              <a:gd name="connsiteX1" fmla="*/ 5211337 w 5768898"/>
              <a:gd name="connsiteY1" fmla="*/ 96644 h 3092605"/>
              <a:gd name="connsiteX2" fmla="*/ 4594303 w 5768898"/>
              <a:gd name="connsiteY2" fmla="*/ 289932 h 3092605"/>
              <a:gd name="connsiteX3" fmla="*/ 4044176 w 5768898"/>
              <a:gd name="connsiteY3" fmla="*/ 512956 h 3092605"/>
              <a:gd name="connsiteX4" fmla="*/ 3486615 w 5768898"/>
              <a:gd name="connsiteY4" fmla="*/ 773151 h 3092605"/>
              <a:gd name="connsiteX5" fmla="*/ 2884449 w 5768898"/>
              <a:gd name="connsiteY5" fmla="*/ 1182030 h 3092605"/>
              <a:gd name="connsiteX6" fmla="*/ 2304586 w 5768898"/>
              <a:gd name="connsiteY6" fmla="*/ 1843669 h 3092605"/>
              <a:gd name="connsiteX7" fmla="*/ 1739591 w 5768898"/>
              <a:gd name="connsiteY7" fmla="*/ 2609386 h 3092605"/>
              <a:gd name="connsiteX8" fmla="*/ 1137425 w 5768898"/>
              <a:gd name="connsiteY8" fmla="*/ 2720898 h 3092605"/>
              <a:gd name="connsiteX9" fmla="*/ 564996 w 5768898"/>
              <a:gd name="connsiteY9" fmla="*/ 2921620 h 3092605"/>
              <a:gd name="connsiteX10" fmla="*/ 0 w 5768898"/>
              <a:gd name="connsiteY10" fmla="*/ 3092605 h 309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68898" h="3092605">
                <a:moveTo>
                  <a:pt x="5768898" y="0"/>
                </a:moveTo>
                <a:cubicBezTo>
                  <a:pt x="5588000" y="24161"/>
                  <a:pt x="5407103" y="48322"/>
                  <a:pt x="5211337" y="96644"/>
                </a:cubicBezTo>
                <a:cubicBezTo>
                  <a:pt x="5015571" y="144966"/>
                  <a:pt x="4788830" y="220547"/>
                  <a:pt x="4594303" y="289932"/>
                </a:cubicBezTo>
                <a:cubicBezTo>
                  <a:pt x="4399776" y="359317"/>
                  <a:pt x="4228791" y="432420"/>
                  <a:pt x="4044176" y="512956"/>
                </a:cubicBezTo>
                <a:cubicBezTo>
                  <a:pt x="3859561" y="593493"/>
                  <a:pt x="3679903" y="661639"/>
                  <a:pt x="3486615" y="773151"/>
                </a:cubicBezTo>
                <a:cubicBezTo>
                  <a:pt x="3293327" y="884663"/>
                  <a:pt x="3081454" y="1003610"/>
                  <a:pt x="2884449" y="1182030"/>
                </a:cubicBezTo>
                <a:cubicBezTo>
                  <a:pt x="2687444" y="1360450"/>
                  <a:pt x="2495396" y="1605776"/>
                  <a:pt x="2304586" y="1843669"/>
                </a:cubicBezTo>
                <a:cubicBezTo>
                  <a:pt x="2113776" y="2081562"/>
                  <a:pt x="1934118" y="2463181"/>
                  <a:pt x="1739591" y="2609386"/>
                </a:cubicBezTo>
                <a:cubicBezTo>
                  <a:pt x="1545064" y="2755591"/>
                  <a:pt x="1333191" y="2668859"/>
                  <a:pt x="1137425" y="2720898"/>
                </a:cubicBezTo>
                <a:cubicBezTo>
                  <a:pt x="941659" y="2772937"/>
                  <a:pt x="754567" y="2859669"/>
                  <a:pt x="564996" y="2921620"/>
                </a:cubicBezTo>
                <a:cubicBezTo>
                  <a:pt x="375425" y="2983571"/>
                  <a:pt x="187712" y="3038088"/>
                  <a:pt x="0" y="3092605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32" name="Straight Connector 31"/>
          <p:cNvCxnSpPr>
            <a:endCxn id="27" idx="4"/>
          </p:cNvCxnSpPr>
          <p:nvPr/>
        </p:nvCxnSpPr>
        <p:spPr>
          <a:xfrm>
            <a:off x="548815" y="3047313"/>
            <a:ext cx="4685800" cy="3902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199058" y="3083195"/>
            <a:ext cx="11001" cy="313645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Google Shape;421;p30"/>
          <p:cNvSpPr txBox="1"/>
          <p:nvPr/>
        </p:nvSpPr>
        <p:spPr>
          <a:xfrm>
            <a:off x="8674638" y="1756131"/>
            <a:ext cx="3374869" cy="1236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400" dirty="0"/>
              <a:t>Three quarters of 32 is 24 so this is where we draw the line for the upper quartile.</a:t>
            </a:r>
            <a:endParaRPr sz="2400" dirty="0"/>
          </a:p>
        </p:txBody>
      </p:sp>
      <p:sp>
        <p:nvSpPr>
          <p:cNvPr id="35" name="Google Shape;423;p30"/>
          <p:cNvSpPr txBox="1"/>
          <p:nvPr/>
        </p:nvSpPr>
        <p:spPr>
          <a:xfrm>
            <a:off x="8725028" y="3159331"/>
            <a:ext cx="3079648" cy="9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400" dirty="0"/>
              <a:t>An estimate for the upper quartile is 360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3513748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5" name="Google Shape;495;p33"/>
          <p:cNvGraphicFramePr/>
          <p:nvPr/>
        </p:nvGraphicFramePr>
        <p:xfrm>
          <a:off x="1330960" y="2179320"/>
          <a:ext cx="9360000" cy="26414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1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0000">
                  <a:extLst>
                    <a:ext uri="{9D8B030D-6E8A-4147-A177-3AD203B41FA5}">
                      <a16:colId xmlns:a16="http://schemas.microsoft.com/office/drawing/2014/main" val="922678622"/>
                    </a:ext>
                  </a:extLst>
                </a:gridCol>
              </a:tblGrid>
              <a:tr h="975320">
                <a:tc>
                  <a:txBody>
                    <a:bodyPr/>
                    <a:lstStyle/>
                    <a:p>
                      <a:pPr lvl="0" algn="l"/>
                      <a:r>
                        <a:rPr lang="en-GB" sz="2400" b="1" strike="noStrike" dirty="0"/>
                        <a:t>James Hornsby</a:t>
                      </a: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GB" sz="2400" b="1" strike="noStrike" dirty="0"/>
                        <a:t>Four Dwellings Academy</a:t>
                      </a: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b="1" strike="noStrike" dirty="0"/>
                        <a:t>Bonus</a:t>
                      </a:r>
                      <a:r>
                        <a:rPr lang="en-GB" sz="2400" b="1" strike="noStrike" baseline="0" dirty="0"/>
                        <a:t> Pastor</a:t>
                      </a:r>
                      <a:endParaRPr lang="en-GB" sz="2400" b="1" strike="noStrike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strike="noStrike" dirty="0"/>
                        <a:t>Lower quartile =</a:t>
                      </a:r>
                      <a:endParaRPr sz="2400" strike="noStrike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strike="noStrike" dirty="0"/>
                        <a:t>Lower Quartile =</a:t>
                      </a:r>
                      <a:endParaRPr sz="2400" strike="noStrike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strike="noStrike" dirty="0"/>
                        <a:t>Lower Quartile =</a:t>
                      </a:r>
                      <a:endParaRPr sz="2400" strike="noStrike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strike="noStrike" dirty="0"/>
                        <a:t>Median =</a:t>
                      </a:r>
                      <a:endParaRPr sz="2400" strike="noStrike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strike="noStrike" dirty="0"/>
                        <a:t>Median =</a:t>
                      </a:r>
                      <a:endParaRPr sz="2400" strike="noStrike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strike="noStrike" dirty="0"/>
                        <a:t>Median =</a:t>
                      </a:r>
                      <a:endParaRPr sz="2400" strike="noStrike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strike="noStrike" dirty="0"/>
                        <a:t>Upper Quartile =</a:t>
                      </a:r>
                      <a:endParaRPr sz="2400" strike="noStrike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strike="noStrike" dirty="0"/>
                        <a:t>Upper Quartile =</a:t>
                      </a:r>
                      <a:endParaRPr sz="2400" strike="noStrike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strike="noStrike" dirty="0"/>
                        <a:t>Upper Quartile =</a:t>
                      </a:r>
                      <a:endParaRPr sz="2400" strike="noStrike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strike="noStrike" dirty="0"/>
                        <a:t>IQR =</a:t>
                      </a:r>
                      <a:endParaRPr sz="2400" strike="noStrike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strike="noStrike" dirty="0"/>
                        <a:t>IQR = </a:t>
                      </a:r>
                      <a:endParaRPr sz="2400" strike="noStrike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strike="noStrike" dirty="0"/>
                        <a:t>IQR = </a:t>
                      </a:r>
                      <a:endParaRPr sz="2400" strike="noStrike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3628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oogle Shape;61;p14"/>
          <p:cNvGraphicFramePr/>
          <p:nvPr/>
        </p:nvGraphicFramePr>
        <p:xfrm>
          <a:off x="491656" y="464304"/>
          <a:ext cx="5305611" cy="569611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85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4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8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952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James Hornsby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4110084752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Screen time</a:t>
                      </a:r>
                      <a:r>
                        <a:rPr lang="en-GB" sz="1200" b="1" baseline="0" dirty="0"/>
                        <a:t>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baseline="0" dirty="0"/>
                        <a:t>per day (</a:t>
                      </a:r>
                      <a:r>
                        <a:rPr lang="en-GB" sz="1200" b="1" baseline="0" dirty="0" err="1"/>
                        <a:t>mins</a:t>
                      </a:r>
                      <a:r>
                        <a:rPr lang="en-GB" sz="1200" b="1" baseline="0" dirty="0"/>
                        <a:t>)</a:t>
                      </a:r>
                      <a:endParaRPr sz="12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Frequency</a:t>
                      </a:r>
                      <a:endParaRPr sz="12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Upper Limit</a:t>
                      </a:r>
                      <a:endParaRPr sz="12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Cumulative Frequency</a:t>
                      </a:r>
                      <a:endParaRPr sz="1200" b="1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0-60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1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&lt;60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61-120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3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&lt;120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121-180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&lt;180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181-240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9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&lt;240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241-300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2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&lt;300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301-360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3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&lt;360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361-420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3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&lt;420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421-480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2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&lt;480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104641854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481-540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1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&lt;540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3005895494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541-600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1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&lt;600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31742365"/>
                  </a:ext>
                </a:extLst>
              </a:tr>
            </a:tbl>
          </a:graphicData>
        </a:graphic>
      </p:graphicFrame>
      <p:sp>
        <p:nvSpPr>
          <p:cNvPr id="7" name="Google Shape;69;p15"/>
          <p:cNvSpPr txBox="1"/>
          <p:nvPr/>
        </p:nvSpPr>
        <p:spPr>
          <a:xfrm>
            <a:off x="6057377" y="1158483"/>
            <a:ext cx="5606000" cy="1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400" dirty="0"/>
              <a:t>We are going to use a cumulative frequency graph to show the screen time usage.</a:t>
            </a:r>
            <a:endParaRPr sz="2400" dirty="0"/>
          </a:p>
        </p:txBody>
      </p:sp>
      <p:sp>
        <p:nvSpPr>
          <p:cNvPr id="8" name="Google Shape;70;p15"/>
          <p:cNvSpPr txBox="1"/>
          <p:nvPr/>
        </p:nvSpPr>
        <p:spPr>
          <a:xfrm>
            <a:off x="6126763" y="2703400"/>
            <a:ext cx="5246000" cy="7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400" dirty="0"/>
              <a:t>Cumulative Frequency is when we keep a running total. 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3646355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hich school has the most Screentime on average?…"/>
          <p:cNvSpPr txBox="1"/>
          <p:nvPr/>
        </p:nvSpPr>
        <p:spPr>
          <a:xfrm>
            <a:off x="1022888" y="1300798"/>
            <a:ext cx="10024784" cy="3460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7733" tIns="67733" rIns="67733" bIns="67733" anchor="ctr">
            <a:spAutoFit/>
          </a:bodyPr>
          <a:lstStyle/>
          <a:p>
            <a:r>
              <a:rPr sz="2400" dirty="0"/>
              <a:t>Which school has the most </a:t>
            </a:r>
            <a:r>
              <a:rPr lang="en-GB" sz="2400" dirty="0"/>
              <a:t>s</a:t>
            </a:r>
            <a:r>
              <a:rPr sz="2400" dirty="0" err="1"/>
              <a:t>creen</a:t>
            </a:r>
            <a:r>
              <a:rPr lang="en-GB" sz="2400" dirty="0"/>
              <a:t> </a:t>
            </a:r>
            <a:r>
              <a:rPr sz="2400" dirty="0"/>
              <a:t>time on average?</a:t>
            </a:r>
            <a:r>
              <a:rPr lang="en-GB" sz="2400" dirty="0"/>
              <a:t> Could people answer this in different ways?</a:t>
            </a:r>
            <a:endParaRPr sz="2400" dirty="0"/>
          </a:p>
          <a:p>
            <a:endParaRPr sz="2400" dirty="0"/>
          </a:p>
          <a:p>
            <a:endParaRPr lang="en-GB" sz="2400" dirty="0"/>
          </a:p>
          <a:p>
            <a:r>
              <a:rPr sz="2400" dirty="0"/>
              <a:t>Can you create a back to back box plot for all three schools for which we have data?</a:t>
            </a:r>
            <a:endParaRPr lang="en-GB" sz="2400" dirty="0"/>
          </a:p>
          <a:p>
            <a:endParaRPr lang="en-GB" sz="2400" dirty="0"/>
          </a:p>
          <a:p>
            <a:r>
              <a:rPr lang="en-US" sz="2400" dirty="0"/>
              <a:t>Can you find all of the averages for the three schools?</a:t>
            </a:r>
          </a:p>
          <a:p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7178460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71249" y="3768950"/>
            <a:ext cx="11721160" cy="2651527"/>
            <a:chOff x="448844" y="2595967"/>
            <a:chExt cx="8790870" cy="1988645"/>
          </a:xfrm>
        </p:grpSpPr>
        <p:pic>
          <p:nvPicPr>
            <p:cNvPr id="5" name="Picture 6" descr="Image result for squared background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77" t="4091" r="5090" b="5489"/>
            <a:stretch/>
          </p:blipFill>
          <p:spPr bwMode="auto">
            <a:xfrm rot="5400000">
              <a:off x="2046548" y="1000716"/>
              <a:ext cx="1986192" cy="5181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Image result for squared background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18" t="31526" r="5089" b="5491"/>
            <a:stretch/>
          </p:blipFill>
          <p:spPr bwMode="auto">
            <a:xfrm rot="5400000">
              <a:off x="6440755" y="1785650"/>
              <a:ext cx="1988642" cy="36092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9" name="Google Shape;495;p33"/>
          <p:cNvGraphicFramePr/>
          <p:nvPr/>
        </p:nvGraphicFramePr>
        <p:xfrm>
          <a:off x="1544320" y="695960"/>
          <a:ext cx="3120000" cy="30478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1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9560">
                <a:tc>
                  <a:txBody>
                    <a:bodyPr/>
                    <a:lstStyle/>
                    <a:p>
                      <a:pPr lvl="0" algn="l"/>
                      <a:r>
                        <a:rPr lang="en-GB" sz="2400" b="1" dirty="0"/>
                        <a:t>James Hornsby</a:t>
                      </a: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/>
                        <a:t>Lower quartile = 200</a:t>
                      </a:r>
                      <a:endParaRPr sz="2400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/>
                        <a:t>Median = 235</a:t>
                      </a:r>
                      <a:endParaRPr sz="2400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/>
                        <a:t>Upper Quartile = 367</a:t>
                      </a:r>
                      <a:endParaRPr sz="2400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/>
                        <a:t>IQR = 167</a:t>
                      </a:r>
                      <a:endParaRPr sz="2400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Google Shape;156;p22"/>
          <p:cNvSpPr txBox="1"/>
          <p:nvPr/>
        </p:nvSpPr>
        <p:spPr>
          <a:xfrm>
            <a:off x="117666" y="6324132"/>
            <a:ext cx="13001787" cy="543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333" dirty="0"/>
              <a:t>0    </a:t>
            </a:r>
            <a:r>
              <a:rPr lang="en-GB" sz="1200" dirty="0"/>
              <a:t>15         45          75        105          135       165        195        225        255         285        315        345        375        405        435        465        495        525        555       585        615</a:t>
            </a:r>
            <a:endParaRPr sz="12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262244" y="4331630"/>
            <a:ext cx="0" cy="15814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705824" y="4331630"/>
            <a:ext cx="2816401" cy="15847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242859" y="5119563"/>
            <a:ext cx="3439531" cy="16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21" idx="3"/>
          </p:cNvCxnSpPr>
          <p:nvPr/>
        </p:nvCxnSpPr>
        <p:spPr>
          <a:xfrm flipH="1">
            <a:off x="6522225" y="5119564"/>
            <a:ext cx="3994596" cy="44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47815" y="4331630"/>
            <a:ext cx="0" cy="15814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0516820" y="4337209"/>
            <a:ext cx="0" cy="15758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8574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oogle Shape;495;p33"/>
          <p:cNvGraphicFramePr/>
          <p:nvPr/>
        </p:nvGraphicFramePr>
        <p:xfrm>
          <a:off x="1544320" y="695960"/>
          <a:ext cx="3120000" cy="34135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1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5320">
                <a:tc>
                  <a:txBody>
                    <a:bodyPr/>
                    <a:lstStyle/>
                    <a:p>
                      <a:pPr lvl="0" algn="l"/>
                      <a:r>
                        <a:rPr lang="en-GB" sz="2400" b="1" dirty="0"/>
                        <a:t>Four Dwellings Academy</a:t>
                      </a: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/>
                        <a:t>Lower Quartile = 119</a:t>
                      </a:r>
                      <a:endParaRPr sz="2400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/>
                        <a:t>Median = 205</a:t>
                      </a:r>
                      <a:endParaRPr sz="2400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/>
                        <a:t>Upper Quartile = 275</a:t>
                      </a:r>
                      <a:endParaRPr sz="2400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/>
                        <a:t>IQR = 156</a:t>
                      </a:r>
                      <a:endParaRPr sz="2400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71249" y="3768950"/>
            <a:ext cx="11721160" cy="2651527"/>
            <a:chOff x="448844" y="2595967"/>
            <a:chExt cx="8790870" cy="1988645"/>
          </a:xfrm>
        </p:grpSpPr>
        <p:pic>
          <p:nvPicPr>
            <p:cNvPr id="10" name="Picture 6" descr="Image result for squared background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77" t="4091" r="5090" b="5489"/>
            <a:stretch/>
          </p:blipFill>
          <p:spPr bwMode="auto">
            <a:xfrm rot="5400000">
              <a:off x="2046548" y="1000716"/>
              <a:ext cx="1986192" cy="5181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Image result for squared background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18" t="31526" r="5089" b="5491"/>
            <a:stretch/>
          </p:blipFill>
          <p:spPr bwMode="auto">
            <a:xfrm rot="5400000">
              <a:off x="6440755" y="1785650"/>
              <a:ext cx="1988642" cy="36092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3" name="Straight Connector 12"/>
          <p:cNvCxnSpPr/>
          <p:nvPr/>
        </p:nvCxnSpPr>
        <p:spPr>
          <a:xfrm>
            <a:off x="3755387" y="4331630"/>
            <a:ext cx="0" cy="15814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279806" y="4350535"/>
            <a:ext cx="2696117" cy="15847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15" name="Straight Connector 14"/>
          <p:cNvCxnSpPr>
            <a:stCxn id="14" idx="1"/>
          </p:cNvCxnSpPr>
          <p:nvPr/>
        </p:nvCxnSpPr>
        <p:spPr>
          <a:xfrm flipH="1" flipV="1">
            <a:off x="242861" y="5121200"/>
            <a:ext cx="2036944" cy="2169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4975925" y="5142894"/>
            <a:ext cx="5550809" cy="108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7815" y="4331630"/>
            <a:ext cx="0" cy="15814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526733" y="4365805"/>
            <a:ext cx="0" cy="15758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oogle Shape;156;p22">
            <a:extLst>
              <a:ext uri="{FF2B5EF4-FFF2-40B4-BE49-F238E27FC236}">
                <a16:creationId xmlns:a16="http://schemas.microsoft.com/office/drawing/2014/main" id="{90A4A75E-7E23-1B4F-9CEF-D9BB2A6FDD15}"/>
              </a:ext>
            </a:extLst>
          </p:cNvPr>
          <p:cNvSpPr txBox="1"/>
          <p:nvPr/>
        </p:nvSpPr>
        <p:spPr>
          <a:xfrm>
            <a:off x="125455" y="6319718"/>
            <a:ext cx="13001787" cy="543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333" dirty="0"/>
              <a:t>0    </a:t>
            </a:r>
            <a:r>
              <a:rPr lang="en-GB" sz="1200" dirty="0"/>
              <a:t>15         45          75        105          135       165        195        225        255         285        315        345        375        405        435        465        495        525        555       585        615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28929253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oogle Shape;495;p33"/>
          <p:cNvGraphicFramePr/>
          <p:nvPr/>
        </p:nvGraphicFramePr>
        <p:xfrm>
          <a:off x="1544320" y="695960"/>
          <a:ext cx="3120000" cy="30478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1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9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b="1" dirty="0"/>
                        <a:t>Bonus</a:t>
                      </a:r>
                      <a:r>
                        <a:rPr lang="en-GB" sz="2400" b="1" baseline="0" dirty="0"/>
                        <a:t> Pastor</a:t>
                      </a:r>
                      <a:endParaRPr lang="en-GB" sz="2400" b="1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/>
                        <a:t>Lower Quartile = 204</a:t>
                      </a:r>
                      <a:endParaRPr sz="2400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/>
                        <a:t>Median = 260</a:t>
                      </a:r>
                      <a:endParaRPr sz="2400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/>
                        <a:t>Upper Quartile = 360</a:t>
                      </a:r>
                      <a:endParaRPr sz="2400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/>
                        <a:t>IQR = 156</a:t>
                      </a:r>
                      <a:endParaRPr sz="2400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71249" y="3768950"/>
            <a:ext cx="11721160" cy="2651527"/>
            <a:chOff x="448844" y="2595967"/>
            <a:chExt cx="8790870" cy="1988645"/>
          </a:xfrm>
        </p:grpSpPr>
        <p:pic>
          <p:nvPicPr>
            <p:cNvPr id="10" name="Picture 6" descr="Image result for squared background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77" t="4091" r="5090" b="5489"/>
            <a:stretch/>
          </p:blipFill>
          <p:spPr bwMode="auto">
            <a:xfrm rot="5400000">
              <a:off x="2046548" y="1000716"/>
              <a:ext cx="1986192" cy="5181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Image result for squared background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18" t="31526" r="5089" b="5491"/>
            <a:stretch/>
          </p:blipFill>
          <p:spPr bwMode="auto">
            <a:xfrm rot="5400000">
              <a:off x="6440755" y="1785650"/>
              <a:ext cx="1988642" cy="36092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Google Shape;156;p22"/>
          <p:cNvSpPr txBox="1"/>
          <p:nvPr/>
        </p:nvSpPr>
        <p:spPr>
          <a:xfrm>
            <a:off x="71659" y="6310008"/>
            <a:ext cx="12120341" cy="33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333" dirty="0"/>
              <a:t>0   </a:t>
            </a:r>
            <a:r>
              <a:rPr lang="en-GB" sz="1200" dirty="0"/>
              <a:t>15       45         75       105      135      165       195      225     255        285      315      345      375      405     435       465     495       525       555      585      615</a:t>
            </a:r>
            <a:endParaRPr sz="12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742281" y="4383065"/>
            <a:ext cx="0" cy="15814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726985" y="4379795"/>
            <a:ext cx="2686207" cy="15847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15" name="Straight Connector 14"/>
          <p:cNvCxnSpPr>
            <a:stCxn id="14" idx="1"/>
          </p:cNvCxnSpPr>
          <p:nvPr/>
        </p:nvCxnSpPr>
        <p:spPr>
          <a:xfrm flipH="1" flipV="1">
            <a:off x="271250" y="5172153"/>
            <a:ext cx="3455735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419987" y="5150458"/>
            <a:ext cx="4067096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79409" y="4356946"/>
            <a:ext cx="0" cy="15814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487083" y="4362525"/>
            <a:ext cx="0" cy="15758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1101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97525" y="351295"/>
          <a:ext cx="2602137" cy="16457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02137">
                  <a:extLst>
                    <a:ext uri="{9D8B030D-6E8A-4147-A177-3AD203B41FA5}">
                      <a16:colId xmlns:a16="http://schemas.microsoft.com/office/drawing/2014/main" val="4236505823"/>
                    </a:ext>
                  </a:extLst>
                </a:gridCol>
              </a:tblGrid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dirty="0"/>
                        <a:t>Lower quartile = 200</a:t>
                      </a:r>
                      <a:endParaRPr sz="1100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3651686175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dirty="0"/>
                        <a:t>Median = 235</a:t>
                      </a:r>
                      <a:endParaRPr sz="1100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2136200244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dirty="0"/>
                        <a:t>Upper Quartile = 367</a:t>
                      </a:r>
                      <a:endParaRPr sz="1100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2212878119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dirty="0"/>
                        <a:t>IQR = 167</a:t>
                      </a:r>
                      <a:endParaRPr sz="1100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950879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97525" y="2585331"/>
          <a:ext cx="2602137" cy="16457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02137">
                  <a:extLst>
                    <a:ext uri="{9D8B030D-6E8A-4147-A177-3AD203B41FA5}">
                      <a16:colId xmlns:a16="http://schemas.microsoft.com/office/drawing/2014/main" val="3098025006"/>
                    </a:ext>
                  </a:extLst>
                </a:gridCol>
              </a:tblGrid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dirty="0"/>
                        <a:t>Lower Quartile = 119</a:t>
                      </a:r>
                      <a:endParaRPr sz="1100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3752985332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dirty="0"/>
                        <a:t>Median = 205</a:t>
                      </a:r>
                      <a:endParaRPr sz="1100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4273608428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dirty="0"/>
                        <a:t>Upper Quartile = 275</a:t>
                      </a:r>
                      <a:endParaRPr sz="1100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855665113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dirty="0"/>
                        <a:t>IQR = 156</a:t>
                      </a:r>
                      <a:endParaRPr sz="1100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491575975"/>
                  </a:ext>
                </a:extLst>
              </a:tr>
            </a:tbl>
          </a:graphicData>
        </a:graphic>
      </p:graphicFrame>
      <p:graphicFrame>
        <p:nvGraphicFramePr>
          <p:cNvPr id="7" name="Google Shape;495;p33"/>
          <p:cNvGraphicFramePr/>
          <p:nvPr/>
        </p:nvGraphicFramePr>
        <p:xfrm>
          <a:off x="497526" y="4948372"/>
          <a:ext cx="2602137" cy="1728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02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dirty="0"/>
                        <a:t>Lower Quartile = 204</a:t>
                      </a:r>
                      <a:endParaRPr sz="1100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dirty="0"/>
                        <a:t>Median = 260</a:t>
                      </a:r>
                      <a:endParaRPr sz="1100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dirty="0"/>
                        <a:t>Upper Quartile = 360</a:t>
                      </a:r>
                      <a:endParaRPr sz="1100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dirty="0"/>
                        <a:t>IQR = 156</a:t>
                      </a:r>
                      <a:endParaRPr sz="1100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417531" y="72888"/>
            <a:ext cx="1358642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467" b="1" dirty="0"/>
              <a:t>James Hornsby</a:t>
            </a:r>
          </a:p>
        </p:txBody>
      </p:sp>
      <p:sp>
        <p:nvSpPr>
          <p:cNvPr id="9" name="Rectangle 8"/>
          <p:cNvSpPr/>
          <p:nvPr/>
        </p:nvSpPr>
        <p:spPr>
          <a:xfrm>
            <a:off x="3417531" y="2290964"/>
            <a:ext cx="2099998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467" b="1" dirty="0"/>
              <a:t>Four Dwellings Academy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02616" y="4599559"/>
            <a:ext cx="1206164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1467" b="1" dirty="0"/>
              <a:t>Bonus Pastor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780" t="55709" r="11329" b="15494"/>
          <a:stretch/>
        </p:blipFill>
        <p:spPr>
          <a:xfrm>
            <a:off x="3417531" y="348174"/>
            <a:ext cx="7543180" cy="19427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5680" t="55472" r="11243" b="15563"/>
          <a:stretch/>
        </p:blipFill>
        <p:spPr>
          <a:xfrm>
            <a:off x="3417531" y="2585331"/>
            <a:ext cx="7490237" cy="19347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26009" t="55454" r="11394" b="15978"/>
          <a:stretch/>
        </p:blipFill>
        <p:spPr>
          <a:xfrm>
            <a:off x="3502617" y="4857558"/>
            <a:ext cx="7438668" cy="190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66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oogle Shape;61;p14"/>
          <p:cNvGraphicFramePr/>
          <p:nvPr/>
        </p:nvGraphicFramePr>
        <p:xfrm>
          <a:off x="491656" y="464304"/>
          <a:ext cx="5305611" cy="569611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85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4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8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952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James Hornsby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4110084752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Screen time</a:t>
                      </a:r>
                      <a:r>
                        <a:rPr lang="en-GB" sz="1200" b="1" baseline="0" dirty="0"/>
                        <a:t>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baseline="0" dirty="0"/>
                        <a:t>per day (</a:t>
                      </a:r>
                      <a:r>
                        <a:rPr lang="en-GB" sz="1200" b="1" baseline="0" dirty="0" err="1"/>
                        <a:t>mins</a:t>
                      </a:r>
                      <a:r>
                        <a:rPr lang="en-GB" sz="1200" b="1" baseline="0" dirty="0"/>
                        <a:t>)</a:t>
                      </a:r>
                      <a:endParaRPr sz="12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Frequency</a:t>
                      </a:r>
                      <a:endParaRPr sz="12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Upper Limit</a:t>
                      </a:r>
                      <a:endParaRPr sz="12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Cumulative Frequency</a:t>
                      </a:r>
                      <a:endParaRPr sz="1200" b="1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0-60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1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&lt;60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61-120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3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&lt;120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121-180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&lt;180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181-240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9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&lt;240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241-300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2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&lt;300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301-360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3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&lt;360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361-420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3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&lt;420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421-480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2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&lt;480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104641854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481-540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1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&lt;540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3005895494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541-600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1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&lt;600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31742365"/>
                  </a:ext>
                </a:extLst>
              </a:tr>
            </a:tbl>
          </a:graphicData>
        </a:graphic>
      </p:graphicFrame>
      <p:sp>
        <p:nvSpPr>
          <p:cNvPr id="5" name="Google Shape;77;p16"/>
          <p:cNvSpPr txBox="1"/>
          <p:nvPr/>
        </p:nvSpPr>
        <p:spPr>
          <a:xfrm>
            <a:off x="6364656" y="1485587"/>
            <a:ext cx="5606000" cy="1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GB" sz="2400" dirty="0"/>
              <a:t>We are going to use a cumulative frequency graph to show screen time usage.</a:t>
            </a:r>
            <a:endParaRPr sz="2400" dirty="0"/>
          </a:p>
        </p:txBody>
      </p:sp>
      <p:sp>
        <p:nvSpPr>
          <p:cNvPr id="9" name="Google Shape;78;p16"/>
          <p:cNvSpPr txBox="1"/>
          <p:nvPr/>
        </p:nvSpPr>
        <p:spPr>
          <a:xfrm>
            <a:off x="6364656" y="2772787"/>
            <a:ext cx="5246000" cy="7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400" dirty="0"/>
              <a:t>Cumulative Frequency is when we keep a running total. </a:t>
            </a:r>
            <a:endParaRPr sz="2400" dirty="0"/>
          </a:p>
        </p:txBody>
      </p:sp>
      <p:sp>
        <p:nvSpPr>
          <p:cNvPr id="10" name="Google Shape;81;p16"/>
          <p:cNvSpPr txBox="1"/>
          <p:nvPr/>
        </p:nvSpPr>
        <p:spPr>
          <a:xfrm>
            <a:off x="6364656" y="3776884"/>
            <a:ext cx="4786400" cy="9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400" dirty="0"/>
              <a:t>The value in this column is 4. This value is obtained by adding all of the values that are less than &lt;120. In this case 3 and 1.</a:t>
            </a:r>
            <a:endParaRPr sz="2400" dirty="0"/>
          </a:p>
        </p:txBody>
      </p:sp>
      <p:cxnSp>
        <p:nvCxnSpPr>
          <p:cNvPr id="11" name="Google Shape;79;p16"/>
          <p:cNvCxnSpPr/>
          <p:nvPr/>
        </p:nvCxnSpPr>
        <p:spPr>
          <a:xfrm flipH="1" flipV="1">
            <a:off x="2973659" y="2210420"/>
            <a:ext cx="1873407" cy="8796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" name="Google Shape;80;p16"/>
          <p:cNvCxnSpPr/>
          <p:nvPr/>
        </p:nvCxnSpPr>
        <p:spPr>
          <a:xfrm flipH="1" flipV="1">
            <a:off x="2859942" y="1893485"/>
            <a:ext cx="1987124" cy="36091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673599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oogle Shape;61;p14"/>
          <p:cNvGraphicFramePr/>
          <p:nvPr/>
        </p:nvGraphicFramePr>
        <p:xfrm>
          <a:off x="491656" y="464304"/>
          <a:ext cx="5305611" cy="569611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85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4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8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952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James Hornsby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4110084752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Screen time</a:t>
                      </a:r>
                      <a:r>
                        <a:rPr lang="en-GB" sz="1200" b="1" baseline="0" dirty="0"/>
                        <a:t>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baseline="0" dirty="0"/>
                        <a:t>per day (</a:t>
                      </a:r>
                      <a:r>
                        <a:rPr lang="en-GB" sz="1200" b="1" baseline="0" dirty="0" err="1"/>
                        <a:t>mins</a:t>
                      </a:r>
                      <a:r>
                        <a:rPr lang="en-GB" sz="1200" b="1" baseline="0" dirty="0"/>
                        <a:t>)</a:t>
                      </a:r>
                      <a:endParaRPr sz="12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Frequency</a:t>
                      </a:r>
                      <a:endParaRPr sz="12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Upper Limit</a:t>
                      </a:r>
                      <a:endParaRPr sz="12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Cumulative Frequency</a:t>
                      </a:r>
                      <a:endParaRPr sz="1200" b="1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0-60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1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&lt;60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61-120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3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&lt;120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121-180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&lt;180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181-240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9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&lt;240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13</a:t>
                      </a: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241-300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2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&lt;300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301-360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3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&lt;360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361-420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3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&lt;420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421-480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2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&lt;480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104641854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481-540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1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&lt;540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3005895494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541-600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1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&lt;600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31742365"/>
                  </a:ext>
                </a:extLst>
              </a:tr>
            </a:tbl>
          </a:graphicData>
        </a:graphic>
      </p:graphicFrame>
      <p:sp>
        <p:nvSpPr>
          <p:cNvPr id="5" name="Google Shape;77;p16"/>
          <p:cNvSpPr txBox="1"/>
          <p:nvPr/>
        </p:nvSpPr>
        <p:spPr>
          <a:xfrm>
            <a:off x="6364656" y="1485587"/>
            <a:ext cx="5606000" cy="1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GB" sz="2400" dirty="0"/>
              <a:t>We are going to use a cumulative frequency graph to show screen time usage.</a:t>
            </a:r>
            <a:endParaRPr sz="2400" dirty="0"/>
          </a:p>
        </p:txBody>
      </p:sp>
      <p:sp>
        <p:nvSpPr>
          <p:cNvPr id="9" name="Google Shape;78;p16"/>
          <p:cNvSpPr txBox="1"/>
          <p:nvPr/>
        </p:nvSpPr>
        <p:spPr>
          <a:xfrm>
            <a:off x="6364656" y="2772787"/>
            <a:ext cx="5246000" cy="7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400" dirty="0"/>
              <a:t>Cumulative Frequency is when we keep a running total. </a:t>
            </a:r>
            <a:endParaRPr sz="2400" dirty="0"/>
          </a:p>
        </p:txBody>
      </p:sp>
      <p:sp>
        <p:nvSpPr>
          <p:cNvPr id="10" name="Google Shape;81;p16"/>
          <p:cNvSpPr txBox="1"/>
          <p:nvPr/>
        </p:nvSpPr>
        <p:spPr>
          <a:xfrm>
            <a:off x="6364656" y="3776884"/>
            <a:ext cx="4786400" cy="9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US" sz="2400" dirty="0"/>
              <a:t>The value in this column is 13. This value is obtained by adding all of the values that are less than &lt;240. In this case 9, 0, 3 and 1.</a:t>
            </a:r>
          </a:p>
        </p:txBody>
      </p:sp>
      <p:cxnSp>
        <p:nvCxnSpPr>
          <p:cNvPr id="11" name="Google Shape;79;p16"/>
          <p:cNvCxnSpPr/>
          <p:nvPr/>
        </p:nvCxnSpPr>
        <p:spPr>
          <a:xfrm flipH="1" flipV="1">
            <a:off x="2859942" y="3173993"/>
            <a:ext cx="1930265" cy="185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" name="Google Shape;80;p16"/>
          <p:cNvCxnSpPr/>
          <p:nvPr/>
        </p:nvCxnSpPr>
        <p:spPr>
          <a:xfrm flipH="1" flipV="1">
            <a:off x="2859942" y="2813074"/>
            <a:ext cx="1987124" cy="36091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" name="Google Shape;79;p16"/>
          <p:cNvCxnSpPr/>
          <p:nvPr/>
        </p:nvCxnSpPr>
        <p:spPr>
          <a:xfrm flipH="1" flipV="1">
            <a:off x="2859942" y="2336412"/>
            <a:ext cx="1930265" cy="85616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" name="Google Shape;79;p16"/>
          <p:cNvCxnSpPr/>
          <p:nvPr/>
        </p:nvCxnSpPr>
        <p:spPr>
          <a:xfrm flipH="1" flipV="1">
            <a:off x="2888371" y="1859749"/>
            <a:ext cx="1901836" cy="131424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660025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oogle Shape;61;p14"/>
          <p:cNvGraphicFramePr/>
          <p:nvPr/>
        </p:nvGraphicFramePr>
        <p:xfrm>
          <a:off x="491656" y="464304"/>
          <a:ext cx="5305611" cy="569611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85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4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8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952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James Hornsby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4110084752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Screen time</a:t>
                      </a:r>
                      <a:r>
                        <a:rPr lang="en-GB" sz="1200" b="1" baseline="0" dirty="0"/>
                        <a:t>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baseline="0" dirty="0"/>
                        <a:t>per day (</a:t>
                      </a:r>
                      <a:r>
                        <a:rPr lang="en-GB" sz="1200" b="1" baseline="0" dirty="0" err="1"/>
                        <a:t>mins</a:t>
                      </a:r>
                      <a:r>
                        <a:rPr lang="en-GB" sz="1200" b="1" baseline="0" dirty="0"/>
                        <a:t>)</a:t>
                      </a:r>
                      <a:endParaRPr sz="12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Frequency</a:t>
                      </a:r>
                      <a:endParaRPr sz="12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Upper Limit</a:t>
                      </a:r>
                      <a:endParaRPr sz="12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Cumulative Frequency</a:t>
                      </a:r>
                      <a:endParaRPr sz="1200" b="1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0-60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1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&lt;60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61-120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3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&lt;120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121-180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&lt;180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181-240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9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&lt;240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13</a:t>
                      </a: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241-300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2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&lt;300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15</a:t>
                      </a: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301-360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3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&lt;360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361-420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3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&lt;420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421-480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2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&lt;480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104641854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481-540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1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&lt;540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3005895494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541-600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1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&lt;600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31742365"/>
                  </a:ext>
                </a:extLst>
              </a:tr>
            </a:tbl>
          </a:graphicData>
        </a:graphic>
      </p:graphicFrame>
      <p:sp>
        <p:nvSpPr>
          <p:cNvPr id="5" name="Google Shape;77;p16"/>
          <p:cNvSpPr txBox="1"/>
          <p:nvPr/>
        </p:nvSpPr>
        <p:spPr>
          <a:xfrm>
            <a:off x="6364656" y="1485587"/>
            <a:ext cx="5606000" cy="1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GB" sz="2400" dirty="0"/>
              <a:t>We are going to use a cumulative frequency graph to show screen time usage.</a:t>
            </a:r>
            <a:endParaRPr sz="2400" dirty="0"/>
          </a:p>
        </p:txBody>
      </p:sp>
      <p:sp>
        <p:nvSpPr>
          <p:cNvPr id="9" name="Google Shape;78;p16"/>
          <p:cNvSpPr txBox="1"/>
          <p:nvPr/>
        </p:nvSpPr>
        <p:spPr>
          <a:xfrm>
            <a:off x="6364656" y="2772787"/>
            <a:ext cx="5246000" cy="7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400" dirty="0"/>
              <a:t>Cumulative Frequency is when we keep a running total. </a:t>
            </a:r>
            <a:endParaRPr sz="2400" dirty="0"/>
          </a:p>
        </p:txBody>
      </p:sp>
      <p:sp>
        <p:nvSpPr>
          <p:cNvPr id="10" name="Google Shape;81;p16"/>
          <p:cNvSpPr txBox="1"/>
          <p:nvPr/>
        </p:nvSpPr>
        <p:spPr>
          <a:xfrm>
            <a:off x="6364656" y="3776884"/>
            <a:ext cx="4786400" cy="9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US" sz="2400" dirty="0"/>
              <a:t>This process is repeated until the table is completed.</a:t>
            </a:r>
          </a:p>
        </p:txBody>
      </p:sp>
    </p:spTree>
    <p:extLst>
      <p:ext uri="{BB962C8B-B14F-4D97-AF65-F5344CB8AC3E}">
        <p14:creationId xmlns:p14="http://schemas.microsoft.com/office/powerpoint/2010/main" val="905813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oogle Shape;61;p14"/>
          <p:cNvGraphicFramePr/>
          <p:nvPr/>
        </p:nvGraphicFramePr>
        <p:xfrm>
          <a:off x="491656" y="464304"/>
          <a:ext cx="5305611" cy="569611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85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4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8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952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James Hornsby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4110084752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Screen time</a:t>
                      </a:r>
                      <a:r>
                        <a:rPr lang="en-GB" sz="1200" b="1" baseline="0" dirty="0"/>
                        <a:t>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baseline="0" dirty="0"/>
                        <a:t>per day (</a:t>
                      </a:r>
                      <a:r>
                        <a:rPr lang="en-GB" sz="1200" b="1" baseline="0" dirty="0" err="1"/>
                        <a:t>mins</a:t>
                      </a:r>
                      <a:r>
                        <a:rPr lang="en-GB" sz="1200" b="1" baseline="0" dirty="0"/>
                        <a:t>)</a:t>
                      </a:r>
                      <a:endParaRPr sz="12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Frequency</a:t>
                      </a:r>
                      <a:endParaRPr sz="12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Upper Limit</a:t>
                      </a:r>
                      <a:endParaRPr sz="12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Cumulative Frequency</a:t>
                      </a:r>
                      <a:endParaRPr sz="1200" b="1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0-60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1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&lt;60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61-120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3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&lt;120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121-180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&lt;180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181-240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9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&lt;240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13</a:t>
                      </a: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241-300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2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&lt;300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15</a:t>
                      </a: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301-360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3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&lt;360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18</a:t>
                      </a: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361-420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3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&lt;420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421-480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2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&lt;480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104641854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481-540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1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&lt;540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3005895494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541-600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1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&lt;600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31742365"/>
                  </a:ext>
                </a:extLst>
              </a:tr>
            </a:tbl>
          </a:graphicData>
        </a:graphic>
      </p:graphicFrame>
      <p:sp>
        <p:nvSpPr>
          <p:cNvPr id="5" name="Google Shape;77;p16"/>
          <p:cNvSpPr txBox="1"/>
          <p:nvPr/>
        </p:nvSpPr>
        <p:spPr>
          <a:xfrm>
            <a:off x="6364656" y="1485587"/>
            <a:ext cx="5606000" cy="1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GB" sz="2400" dirty="0"/>
              <a:t>We are going to use a cumulative frequency graph to show screen time usage.</a:t>
            </a:r>
            <a:endParaRPr sz="2400" dirty="0"/>
          </a:p>
        </p:txBody>
      </p:sp>
      <p:sp>
        <p:nvSpPr>
          <p:cNvPr id="9" name="Google Shape;78;p16"/>
          <p:cNvSpPr txBox="1"/>
          <p:nvPr/>
        </p:nvSpPr>
        <p:spPr>
          <a:xfrm>
            <a:off x="6364656" y="2772787"/>
            <a:ext cx="5246000" cy="7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400" dirty="0"/>
              <a:t>Cumulative Frequency is when we keep a running total. </a:t>
            </a:r>
            <a:endParaRPr sz="2400" dirty="0"/>
          </a:p>
        </p:txBody>
      </p:sp>
      <p:sp>
        <p:nvSpPr>
          <p:cNvPr id="10" name="Google Shape;81;p16"/>
          <p:cNvSpPr txBox="1"/>
          <p:nvPr/>
        </p:nvSpPr>
        <p:spPr>
          <a:xfrm>
            <a:off x="6364656" y="3776884"/>
            <a:ext cx="4786400" cy="9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US" sz="2400" dirty="0"/>
              <a:t>This process is repeated until the table is completed.</a:t>
            </a:r>
          </a:p>
        </p:txBody>
      </p:sp>
    </p:spTree>
    <p:extLst>
      <p:ext uri="{BB962C8B-B14F-4D97-AF65-F5344CB8AC3E}">
        <p14:creationId xmlns:p14="http://schemas.microsoft.com/office/powerpoint/2010/main" val="3280067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oogle Shape;61;p14"/>
          <p:cNvGraphicFramePr/>
          <p:nvPr/>
        </p:nvGraphicFramePr>
        <p:xfrm>
          <a:off x="491656" y="464304"/>
          <a:ext cx="5305611" cy="569611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85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4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8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952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James Hornsby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4110084752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Screen time</a:t>
                      </a:r>
                      <a:r>
                        <a:rPr lang="en-GB" sz="1200" b="1" baseline="0" dirty="0"/>
                        <a:t>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baseline="0" dirty="0"/>
                        <a:t>per day (</a:t>
                      </a:r>
                      <a:r>
                        <a:rPr lang="en-GB" sz="1200" b="1" baseline="0" dirty="0" err="1"/>
                        <a:t>mins</a:t>
                      </a:r>
                      <a:r>
                        <a:rPr lang="en-GB" sz="1200" b="1" baseline="0" dirty="0"/>
                        <a:t>)</a:t>
                      </a:r>
                      <a:endParaRPr sz="12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Frequency</a:t>
                      </a:r>
                      <a:endParaRPr sz="12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Upper Limit</a:t>
                      </a:r>
                      <a:endParaRPr sz="12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Cumulative Frequency</a:t>
                      </a:r>
                      <a:endParaRPr sz="1200" b="1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0-60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1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&lt;60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61-120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3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&lt;120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121-180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&lt;180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181-240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9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&lt;240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13</a:t>
                      </a: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241-300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2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&lt;300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15</a:t>
                      </a: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301-360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3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&lt;360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18</a:t>
                      </a: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361-420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3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&lt;420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21</a:t>
                      </a: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421-480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2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&lt;480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104641854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481-540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1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&lt;540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3005895494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541-600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1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&lt;600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31742365"/>
                  </a:ext>
                </a:extLst>
              </a:tr>
            </a:tbl>
          </a:graphicData>
        </a:graphic>
      </p:graphicFrame>
      <p:sp>
        <p:nvSpPr>
          <p:cNvPr id="5" name="Google Shape;77;p16"/>
          <p:cNvSpPr txBox="1"/>
          <p:nvPr/>
        </p:nvSpPr>
        <p:spPr>
          <a:xfrm>
            <a:off x="6364656" y="1485587"/>
            <a:ext cx="5606000" cy="1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GB" sz="2400" dirty="0"/>
              <a:t>We are going to use a cumulative frequency graph to show screen time usage.</a:t>
            </a:r>
            <a:endParaRPr sz="2400" dirty="0"/>
          </a:p>
        </p:txBody>
      </p:sp>
      <p:sp>
        <p:nvSpPr>
          <p:cNvPr id="9" name="Google Shape;78;p16"/>
          <p:cNvSpPr txBox="1"/>
          <p:nvPr/>
        </p:nvSpPr>
        <p:spPr>
          <a:xfrm>
            <a:off x="6364656" y="2772787"/>
            <a:ext cx="5246000" cy="7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400" dirty="0"/>
              <a:t>Cumulative Frequency is when we keep a running total. </a:t>
            </a:r>
            <a:endParaRPr sz="2400" dirty="0"/>
          </a:p>
        </p:txBody>
      </p:sp>
      <p:sp>
        <p:nvSpPr>
          <p:cNvPr id="10" name="Google Shape;81;p16"/>
          <p:cNvSpPr txBox="1"/>
          <p:nvPr/>
        </p:nvSpPr>
        <p:spPr>
          <a:xfrm>
            <a:off x="6364656" y="3776884"/>
            <a:ext cx="4786400" cy="9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US" sz="2400" dirty="0"/>
              <a:t>This process is repeated until the table is completed.</a:t>
            </a:r>
          </a:p>
        </p:txBody>
      </p:sp>
    </p:spTree>
    <p:extLst>
      <p:ext uri="{BB962C8B-B14F-4D97-AF65-F5344CB8AC3E}">
        <p14:creationId xmlns:p14="http://schemas.microsoft.com/office/powerpoint/2010/main" val="4253408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oogle Shape;61;p14"/>
          <p:cNvGraphicFramePr/>
          <p:nvPr/>
        </p:nvGraphicFramePr>
        <p:xfrm>
          <a:off x="491656" y="464304"/>
          <a:ext cx="5305611" cy="569611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85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4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8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952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James Hornsby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4110084752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Screen time</a:t>
                      </a:r>
                      <a:r>
                        <a:rPr lang="en-GB" sz="1200" b="1" baseline="0" dirty="0"/>
                        <a:t>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baseline="0" dirty="0"/>
                        <a:t>per day (</a:t>
                      </a:r>
                      <a:r>
                        <a:rPr lang="en-GB" sz="1200" b="1" baseline="0" dirty="0" err="1"/>
                        <a:t>mins</a:t>
                      </a:r>
                      <a:r>
                        <a:rPr lang="en-GB" sz="1200" b="1" baseline="0" dirty="0"/>
                        <a:t>)</a:t>
                      </a:r>
                      <a:endParaRPr sz="12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Frequency</a:t>
                      </a:r>
                      <a:endParaRPr sz="12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Upper Limit</a:t>
                      </a:r>
                      <a:endParaRPr sz="12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Cumulative Frequency</a:t>
                      </a:r>
                      <a:endParaRPr sz="1200" b="1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0-60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1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&lt;60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61-120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3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&lt;120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121-180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&lt;180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181-240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9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&lt;240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13</a:t>
                      </a: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241-300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2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&lt;300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15</a:t>
                      </a: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301-360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3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&lt;360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18</a:t>
                      </a: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361-420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3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&lt;420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21</a:t>
                      </a: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421-480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2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&lt;480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23</a:t>
                      </a: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104641854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481-540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1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&lt;540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3005895494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541-600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1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&lt;600</a:t>
                      </a:r>
                      <a:endParaRPr sz="14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31742365"/>
                  </a:ext>
                </a:extLst>
              </a:tr>
            </a:tbl>
          </a:graphicData>
        </a:graphic>
      </p:graphicFrame>
      <p:sp>
        <p:nvSpPr>
          <p:cNvPr id="5" name="Google Shape;77;p16"/>
          <p:cNvSpPr txBox="1"/>
          <p:nvPr/>
        </p:nvSpPr>
        <p:spPr>
          <a:xfrm>
            <a:off x="6364656" y="1485587"/>
            <a:ext cx="5606000" cy="1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GB" sz="2400" dirty="0"/>
              <a:t>We are going to use a cumulative frequency graph to show screen time usage.</a:t>
            </a:r>
            <a:endParaRPr sz="2400" dirty="0"/>
          </a:p>
        </p:txBody>
      </p:sp>
      <p:sp>
        <p:nvSpPr>
          <p:cNvPr id="9" name="Google Shape;78;p16"/>
          <p:cNvSpPr txBox="1"/>
          <p:nvPr/>
        </p:nvSpPr>
        <p:spPr>
          <a:xfrm>
            <a:off x="6364656" y="2772787"/>
            <a:ext cx="5246000" cy="7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400" dirty="0"/>
              <a:t>Cumulative Frequency is when we keep a running total. </a:t>
            </a:r>
            <a:endParaRPr sz="2400" dirty="0"/>
          </a:p>
        </p:txBody>
      </p:sp>
      <p:sp>
        <p:nvSpPr>
          <p:cNvPr id="10" name="Google Shape;81;p16"/>
          <p:cNvSpPr txBox="1"/>
          <p:nvPr/>
        </p:nvSpPr>
        <p:spPr>
          <a:xfrm>
            <a:off x="6364656" y="3776884"/>
            <a:ext cx="4786400" cy="9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US" sz="2400" dirty="0"/>
              <a:t>This process is repeated until the table is completed.</a:t>
            </a:r>
          </a:p>
        </p:txBody>
      </p:sp>
    </p:spTree>
    <p:extLst>
      <p:ext uri="{BB962C8B-B14F-4D97-AF65-F5344CB8AC3E}">
        <p14:creationId xmlns:p14="http://schemas.microsoft.com/office/powerpoint/2010/main" val="795398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2874</Words>
  <Application>Microsoft Macintosh PowerPoint</Application>
  <PresentationFormat>Widescreen</PresentationFormat>
  <Paragraphs>1081</Paragraphs>
  <Slides>34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SCREENTIME </vt:lpstr>
      <vt:lpstr>Screen time usage: James Hornsby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SCREENTIME </dc:title>
  <dc:subject/>
  <dc:creator>Grahame Smart</dc:creator>
  <cp:keywords/>
  <dc:description/>
  <cp:lastModifiedBy>Grahame Smart</cp:lastModifiedBy>
  <cp:revision>1</cp:revision>
  <dcterms:created xsi:type="dcterms:W3CDTF">2020-03-23T08:01:25Z</dcterms:created>
  <dcterms:modified xsi:type="dcterms:W3CDTF">2020-03-23T08:10:06Z</dcterms:modified>
  <cp:category/>
</cp:coreProperties>
</file>